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86" r:id="rId2"/>
    <p:sldId id="305" r:id="rId3"/>
    <p:sldId id="297" r:id="rId4"/>
    <p:sldId id="316" r:id="rId5"/>
    <p:sldId id="336" r:id="rId6"/>
    <p:sldId id="337" r:id="rId7"/>
    <p:sldId id="309" r:id="rId8"/>
    <p:sldId id="272" r:id="rId9"/>
    <p:sldId id="310" r:id="rId10"/>
    <p:sldId id="318" r:id="rId11"/>
    <p:sldId id="332" r:id="rId12"/>
    <p:sldId id="320" r:id="rId13"/>
    <p:sldId id="280" r:id="rId14"/>
    <p:sldId id="281" r:id="rId15"/>
    <p:sldId id="282" r:id="rId16"/>
    <p:sldId id="302" r:id="rId17"/>
    <p:sldId id="303" r:id="rId18"/>
    <p:sldId id="308" r:id="rId19"/>
    <p:sldId id="285" r:id="rId20"/>
    <p:sldId id="287" r:id="rId21"/>
    <p:sldId id="311" r:id="rId22"/>
    <p:sldId id="307" r:id="rId23"/>
    <p:sldId id="306" r:id="rId24"/>
    <p:sldId id="275" r:id="rId25"/>
    <p:sldId id="304" r:id="rId26"/>
    <p:sldId id="276" r:id="rId27"/>
    <p:sldId id="278" r:id="rId28"/>
    <p:sldId id="291" r:id="rId29"/>
    <p:sldId id="295" r:id="rId30"/>
    <p:sldId id="288" r:id="rId31"/>
    <p:sldId id="279" r:id="rId32"/>
    <p:sldId id="290" r:id="rId33"/>
    <p:sldId id="289" r:id="rId34"/>
    <p:sldId id="333" r:id="rId35"/>
    <p:sldId id="323" r:id="rId36"/>
    <p:sldId id="335" r:id="rId37"/>
    <p:sldId id="339" r:id="rId38"/>
    <p:sldId id="334" r:id="rId39"/>
    <p:sldId id="338" r:id="rId40"/>
    <p:sldId id="298" r:id="rId41"/>
  </p:sldIdLst>
  <p:sldSz cx="9144000" cy="6858000" type="screen4x3"/>
  <p:notesSz cx="7104063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 Prix" initials="RP" lastIdx="1" clrIdx="0">
    <p:extLst>
      <p:ext uri="{19B8F6BF-5375-455C-9EA6-DF929625EA0E}">
        <p15:presenceInfo xmlns:p15="http://schemas.microsoft.com/office/powerpoint/2012/main" xmlns="" userId="e2cf5ea8ef92655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45E50"/>
    <a:srgbClr val="800000"/>
    <a:srgbClr val="743434"/>
    <a:srgbClr val="CC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8" autoAdjust="0"/>
    <p:restoredTop sz="94503" autoAdjust="0"/>
  </p:normalViewPr>
  <p:slideViewPr>
    <p:cSldViewPr>
      <p:cViewPr>
        <p:scale>
          <a:sx n="100" d="100"/>
          <a:sy n="100" d="100"/>
        </p:scale>
        <p:origin x="-8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4-08T16:33:52.010" idx="1">
    <p:pos x="10" y="10"/>
    <p:text/>
    <p:extLst>
      <p:ext uri="{C676402C-5697-4E1C-873F-D02D1690AC5C}">
        <p15:threadingInfo xmlns:p15="http://schemas.microsoft.com/office/powerpoint/2012/main" xmlns="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4A98877-91E8-4DCA-BBBC-55F6523AA97A}" type="datetimeFigureOut">
              <a:rPr lang="cs-CZ" smtClean="0"/>
              <a:pPr/>
              <a:t>09.04.2024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9E5C685-8435-432D-B4C2-3A57A6E0AB1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338375FA-F73B-4C01-95EC-4225614A37CE}" type="datetimeFigureOut">
              <a:rPr lang="cs-CZ" smtClean="0"/>
              <a:pPr/>
              <a:t>09.04.2024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F0577C57-75BE-41D2-889E-277F5EA52F97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57477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29921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67499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04236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06602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89959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51080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41264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41264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41264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50181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77905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7684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7684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7684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76842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605911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605911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61950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937369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9147534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56986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779059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831731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764171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982781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494407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092267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9199500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908010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908010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4336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11425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449270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581570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53424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214573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77905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77905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7790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75B5-8F89-42C5-938D-E23583C2644C}" type="datetimeFigureOut">
              <a:rPr lang="cs-CZ" smtClean="0"/>
              <a:pPr/>
              <a:t>09.04.2024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3FC8-1088-46EF-B7B2-4312CB1C13F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75B5-8F89-42C5-938D-E23583C2644C}" type="datetimeFigureOut">
              <a:rPr lang="cs-CZ" smtClean="0"/>
              <a:pPr/>
              <a:t>09.04.2024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3FC8-1088-46EF-B7B2-4312CB1C13F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75B5-8F89-42C5-938D-E23583C2644C}" type="datetimeFigureOut">
              <a:rPr lang="cs-CZ" smtClean="0"/>
              <a:pPr/>
              <a:t>09.04.2024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3FC8-1088-46EF-B7B2-4312CB1C13F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75B5-8F89-42C5-938D-E23583C2644C}" type="datetimeFigureOut">
              <a:rPr lang="cs-CZ" smtClean="0"/>
              <a:pPr/>
              <a:t>09.04.2024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3FC8-1088-46EF-B7B2-4312CB1C13F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75B5-8F89-42C5-938D-E23583C2644C}" type="datetimeFigureOut">
              <a:rPr lang="cs-CZ" smtClean="0"/>
              <a:pPr/>
              <a:t>09.04.2024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3FC8-1088-46EF-B7B2-4312CB1C13F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75B5-8F89-42C5-938D-E23583C2644C}" type="datetimeFigureOut">
              <a:rPr lang="cs-CZ" smtClean="0"/>
              <a:pPr/>
              <a:t>09.04.2024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3FC8-1088-46EF-B7B2-4312CB1C13F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75B5-8F89-42C5-938D-E23583C2644C}" type="datetimeFigureOut">
              <a:rPr lang="cs-CZ" smtClean="0"/>
              <a:pPr/>
              <a:t>09.04.2024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3FC8-1088-46EF-B7B2-4312CB1C13F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75B5-8F89-42C5-938D-E23583C2644C}" type="datetimeFigureOut">
              <a:rPr lang="cs-CZ" smtClean="0"/>
              <a:pPr/>
              <a:t>09.04.2024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3FC8-1088-46EF-B7B2-4312CB1C13F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75B5-8F89-42C5-938D-E23583C2644C}" type="datetimeFigureOut">
              <a:rPr lang="cs-CZ" smtClean="0"/>
              <a:pPr/>
              <a:t>09.04.2024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3FC8-1088-46EF-B7B2-4312CB1C13F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75B5-8F89-42C5-938D-E23583C2644C}" type="datetimeFigureOut">
              <a:rPr lang="cs-CZ" smtClean="0"/>
              <a:pPr/>
              <a:t>09.04.2024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3FC8-1088-46EF-B7B2-4312CB1C13F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375B5-8F89-42C5-938D-E23583C2644C}" type="datetimeFigureOut">
              <a:rPr lang="cs-CZ" smtClean="0"/>
              <a:pPr/>
              <a:t>09.04.2024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B3FC8-1088-46EF-B7B2-4312CB1C13F8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375B5-8F89-42C5-938D-E23583C2644C}" type="datetimeFigureOut">
              <a:rPr lang="cs-CZ" smtClean="0"/>
              <a:pPr/>
              <a:t>09.04.2024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B3FC8-1088-46EF-B7B2-4312CB1C13F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1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5.jpe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34.xml"/><Relationship Id="rId7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F30CB01F-901E-FED0-F858-F7A71CDAF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1"/>
          <a:stretch/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38D94902-3A74-73E2-8FCB-143E4727AF67}"/>
              </a:ext>
            </a:extLst>
          </p:cNvPr>
          <p:cNvSpPr txBox="1"/>
          <p:nvPr/>
        </p:nvSpPr>
        <p:spPr>
          <a:xfrm>
            <a:off x="357158" y="1756283"/>
            <a:ext cx="842968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u="sng" dirty="0"/>
              <a:t>DŘEVOSTAVBY</a:t>
            </a:r>
          </a:p>
          <a:p>
            <a:pPr algn="ctr"/>
            <a:r>
              <a:rPr lang="cs-CZ" sz="4000" b="1" dirty="0"/>
              <a:t>BYTOVÝ DŮM A INŽENÝRSKÉ ŘEŠENÍ</a:t>
            </a:r>
          </a:p>
          <a:p>
            <a:pPr algn="ctr"/>
            <a:endParaRPr lang="cs-CZ" sz="4000" b="1" dirty="0"/>
          </a:p>
          <a:p>
            <a:pPr algn="ctr"/>
            <a:r>
              <a:rPr lang="cs-CZ" sz="2800" dirty="0"/>
              <a:t>Ing. Robert </a:t>
            </a:r>
            <a:r>
              <a:rPr lang="cs-CZ" sz="2800" dirty="0" err="1"/>
              <a:t>Prix</a:t>
            </a:r>
            <a:r>
              <a:rPr lang="cs-CZ" sz="2800" dirty="0"/>
              <a:t> ǀ  </a:t>
            </a:r>
            <a:r>
              <a:rPr lang="cs-CZ" sz="2800" dirty="0" err="1"/>
              <a:t>ARCHaPLAN</a:t>
            </a:r>
            <a:r>
              <a:rPr lang="cs-CZ" sz="2800" dirty="0"/>
              <a:t> s.r.o.</a:t>
            </a:r>
          </a:p>
          <a:p>
            <a:pPr algn="ctr"/>
            <a:endParaRPr lang="cs-CZ" sz="4000" b="1" dirty="0"/>
          </a:p>
        </p:txBody>
      </p:sp>
      <p:pic>
        <p:nvPicPr>
          <p:cNvPr id="5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C9112DAC-9465-48E1-8127-5EAB70485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499132" y="266124"/>
            <a:ext cx="2448272" cy="625670"/>
          </a:xfrm>
          <a:prstGeom prst="rect">
            <a:avLst/>
          </a:prstGeom>
          <a:noFill/>
        </p:spPr>
      </p:pic>
      <p:cxnSp>
        <p:nvCxnSpPr>
          <p:cNvPr id="8" name="Přímá spojovací čára 13">
            <a:extLst>
              <a:ext uri="{FF2B5EF4-FFF2-40B4-BE49-F238E27FC236}">
                <a16:creationId xmlns:a16="http://schemas.microsoft.com/office/drawing/2014/main" xmlns="" id="{F8B5A7CC-021B-C33E-B85F-5EA62E1241AE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xmlns="" id="{27FE59B9-0F3B-2511-1F8E-FBE77072AA8D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3EA88DA4-56F5-E866-873A-1A81C8164D63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1" name="Picture 30" descr="Červený kohout">
            <a:extLst>
              <a:ext uri="{FF2B5EF4-FFF2-40B4-BE49-F238E27FC236}">
                <a16:creationId xmlns:a16="http://schemas.microsoft.com/office/drawing/2014/main" xmlns="" id="{596E4D6F-DBD3-ECD6-C894-3BA4AF94C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5167" y="4024114"/>
            <a:ext cx="1722237" cy="17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1923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BFE6BAFC-B128-66FD-0B08-FD22AAA64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D453F4C3-1208-79C8-8619-78B8901FC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5F8B96EB-F571-B655-E77B-4CF6A9F97718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xmlns="" id="{397D2FFC-69D7-3461-832C-66335168233E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3" name="Picture 30" descr="Červený kohout">
            <a:extLst>
              <a:ext uri="{FF2B5EF4-FFF2-40B4-BE49-F238E27FC236}">
                <a16:creationId xmlns:a16="http://schemas.microsoft.com/office/drawing/2014/main" xmlns="" id="{5FE5E7FE-E977-3375-6C9E-41D2FA4FD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Přímá spojovací čára 13">
            <a:extLst>
              <a:ext uri="{FF2B5EF4-FFF2-40B4-BE49-F238E27FC236}">
                <a16:creationId xmlns:a16="http://schemas.microsoft.com/office/drawing/2014/main" xmlns="" id="{8C8A32EA-8666-FF5D-B6CE-B97695CC7E6E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734C936E-4C60-DF0D-AC6B-DBED8535BA92}"/>
              </a:ext>
            </a:extLst>
          </p:cNvPr>
          <p:cNvSpPr txBox="1"/>
          <p:nvPr/>
        </p:nvSpPr>
        <p:spPr>
          <a:xfrm>
            <a:off x="323528" y="274672"/>
            <a:ext cx="8429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u="sng" dirty="0"/>
              <a:t>POUŽÍVANÉ CERTIFIKOVANÉ SYSTÉMY</a:t>
            </a:r>
          </a:p>
          <a:p>
            <a:pPr algn="ctr"/>
            <a:r>
              <a:rPr lang="cs-CZ" sz="3000" dirty="0"/>
              <a:t>ukázka databáze DATAHOLZ.EU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7D7B293F-A793-D783-1290-A621CC6993D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" y="1313659"/>
            <a:ext cx="9144000" cy="444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1126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BFE6BAFC-B128-66FD-0B08-FD22AAA64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0" y="10473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D453F4C3-1208-79C8-8619-78B8901FC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5F8B96EB-F571-B655-E77B-4CF6A9F97718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xmlns="" id="{397D2FFC-69D7-3461-832C-66335168233E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3" name="Picture 30" descr="Červený kohout">
            <a:extLst>
              <a:ext uri="{FF2B5EF4-FFF2-40B4-BE49-F238E27FC236}">
                <a16:creationId xmlns:a16="http://schemas.microsoft.com/office/drawing/2014/main" xmlns="" id="{5FE5E7FE-E977-3375-6C9E-41D2FA4FD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Přímá spojovací čára 13">
            <a:extLst>
              <a:ext uri="{FF2B5EF4-FFF2-40B4-BE49-F238E27FC236}">
                <a16:creationId xmlns:a16="http://schemas.microsoft.com/office/drawing/2014/main" xmlns="" id="{8C8A32EA-8666-FF5D-B6CE-B97695CC7E6E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734C936E-4C60-DF0D-AC6B-DBED8535BA92}"/>
              </a:ext>
            </a:extLst>
          </p:cNvPr>
          <p:cNvSpPr txBox="1"/>
          <p:nvPr/>
        </p:nvSpPr>
        <p:spPr>
          <a:xfrm>
            <a:off x="323528" y="274672"/>
            <a:ext cx="8429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u="sng" dirty="0"/>
              <a:t>POUŽÍVANÉ CERTIFIKOVANÉ SYSTÉMY</a:t>
            </a:r>
          </a:p>
          <a:p>
            <a:pPr algn="ctr"/>
            <a:r>
              <a:rPr lang="cs-CZ" sz="3000" dirty="0"/>
              <a:t>ukázka databáze DATAHOLZ.EU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5A07B344-EA13-3BF7-2D1A-220E6078837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732402"/>
            <a:ext cx="9144000" cy="339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9143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BFE6BAFC-B128-66FD-0B08-FD22AAA64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D453F4C3-1208-79C8-8619-78B8901FC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5F8B96EB-F571-B655-E77B-4CF6A9F97718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xmlns="" id="{397D2FFC-69D7-3461-832C-66335168233E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3" name="Picture 30" descr="Červený kohout">
            <a:extLst>
              <a:ext uri="{FF2B5EF4-FFF2-40B4-BE49-F238E27FC236}">
                <a16:creationId xmlns:a16="http://schemas.microsoft.com/office/drawing/2014/main" xmlns="" id="{5FE5E7FE-E977-3375-6C9E-41D2FA4FD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Přímá spojovací čára 13">
            <a:extLst>
              <a:ext uri="{FF2B5EF4-FFF2-40B4-BE49-F238E27FC236}">
                <a16:creationId xmlns:a16="http://schemas.microsoft.com/office/drawing/2014/main" xmlns="" id="{8C8A32EA-8666-FF5D-B6CE-B97695CC7E6E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734C936E-4C60-DF0D-AC6B-DBED8535BA92}"/>
              </a:ext>
            </a:extLst>
          </p:cNvPr>
          <p:cNvSpPr txBox="1"/>
          <p:nvPr/>
        </p:nvSpPr>
        <p:spPr>
          <a:xfrm>
            <a:off x="323528" y="274672"/>
            <a:ext cx="8429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u="sng" dirty="0"/>
              <a:t>POUŽÍVANÉ CERTIFIKOVANÉ SYSTÉMY</a:t>
            </a:r>
          </a:p>
          <a:p>
            <a:pPr algn="ctr"/>
            <a:r>
              <a:rPr lang="cs-CZ" sz="3000" dirty="0"/>
              <a:t>CZ- </a:t>
            </a:r>
            <a:r>
              <a:rPr lang="cs-CZ" sz="3000" dirty="0" err="1"/>
              <a:t>dřevostavební</a:t>
            </a:r>
            <a:r>
              <a:rPr lang="cs-CZ" sz="3000" dirty="0"/>
              <a:t> panely pro různá použití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DCBD92FC-B412-366F-EBFF-A9396275F30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5775" y="3228185"/>
            <a:ext cx="2143156" cy="24671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54BF62A1-53B9-4C51-BEA1-BB1A5AB053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15552"/>
          <a:stretch/>
        </p:blipFill>
        <p:spPr>
          <a:xfrm>
            <a:off x="359170" y="1500682"/>
            <a:ext cx="5474135" cy="423826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B7007D2A-6547-4A77-D1F5-9D1EB9AB51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-1" t="-2265" r="32871" b="1"/>
          <a:stretch/>
        </p:blipFill>
        <p:spPr>
          <a:xfrm>
            <a:off x="7020272" y="2803307"/>
            <a:ext cx="1582649" cy="24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9574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E0429AD6-AA28-C608-0E9B-55868ABAA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009B8B6A-3AF1-DDAA-FF42-9C259CCBB6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01"/>
          <a:stretch/>
        </p:blipFill>
        <p:spPr>
          <a:xfrm>
            <a:off x="-712" y="835171"/>
            <a:ext cx="9144000" cy="4962167"/>
          </a:xfrm>
          <a:prstGeom prst="rect">
            <a:avLst/>
          </a:prstGeom>
        </p:spPr>
      </p:pic>
      <p:pic>
        <p:nvPicPr>
          <p:cNvPr id="10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79C4168F-22B7-2F6F-27E7-8BD270E3A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1C03EA37-FB99-5645-6D3D-0241926FBFA5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xmlns="" id="{F0B368A3-151F-C3AD-6E53-9F0CAD7B840F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3" name="Picture 30" descr="Červený kohout">
            <a:extLst>
              <a:ext uri="{FF2B5EF4-FFF2-40B4-BE49-F238E27FC236}">
                <a16:creationId xmlns:a16="http://schemas.microsoft.com/office/drawing/2014/main" xmlns="" id="{08689C4B-F1B7-E5B4-D95D-B1480D4B7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ovací čára 13">
            <a:extLst>
              <a:ext uri="{FF2B5EF4-FFF2-40B4-BE49-F238E27FC236}">
                <a16:creationId xmlns:a16="http://schemas.microsoft.com/office/drawing/2014/main" xmlns="" id="{79E23EDB-980D-D0C3-CBED-CF3AA76639E4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4730C3E5-A7BC-8436-815F-614277D9D476}"/>
              </a:ext>
            </a:extLst>
          </p:cNvPr>
          <p:cNvSpPr txBox="1"/>
          <p:nvPr/>
        </p:nvSpPr>
        <p:spPr>
          <a:xfrm>
            <a:off x="319406" y="188696"/>
            <a:ext cx="8429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u="sng" dirty="0"/>
              <a:t>STAVBA: PRAHA</a:t>
            </a:r>
          </a:p>
        </p:txBody>
      </p:sp>
    </p:spTree>
    <p:extLst>
      <p:ext uri="{BB962C8B-B14F-4D97-AF65-F5344CB8AC3E}">
        <p14:creationId xmlns:p14="http://schemas.microsoft.com/office/powerpoint/2010/main" xmlns="" val="2491545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3504F2F6-6412-C027-A0A4-4197963C98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1BE7E53B-1475-983B-CEAC-EA21FD1170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48"/>
          <a:stretch/>
        </p:blipFill>
        <p:spPr>
          <a:xfrm>
            <a:off x="0" y="827247"/>
            <a:ext cx="9144000" cy="4970091"/>
          </a:xfrm>
          <a:prstGeom prst="rect">
            <a:avLst/>
          </a:prstGeom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723A846A-5E42-98B9-A851-3374B3DA0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6BA8A860-4254-996E-9E4F-EB1EB6C57881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xmlns="" id="{2CB66B04-DFDE-9A98-FB70-E48A875AE2B8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3" name="Picture 30" descr="Červený kohout">
            <a:extLst>
              <a:ext uri="{FF2B5EF4-FFF2-40B4-BE49-F238E27FC236}">
                <a16:creationId xmlns:a16="http://schemas.microsoft.com/office/drawing/2014/main" xmlns="" id="{7CB80A88-205D-8B43-ACBF-AF0EDD174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ovací čára 13">
            <a:extLst>
              <a:ext uri="{FF2B5EF4-FFF2-40B4-BE49-F238E27FC236}">
                <a16:creationId xmlns:a16="http://schemas.microsoft.com/office/drawing/2014/main" xmlns="" id="{E71C9454-9673-0AD0-3CC4-405CF3D1EE6E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DA603A15-7B1E-2497-4FA8-6C12053A0DB1}"/>
              </a:ext>
            </a:extLst>
          </p:cNvPr>
          <p:cNvSpPr txBox="1"/>
          <p:nvPr/>
        </p:nvSpPr>
        <p:spPr>
          <a:xfrm>
            <a:off x="-1764704" y="232128"/>
            <a:ext cx="8429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u="sng" dirty="0"/>
              <a:t>STAVBA PRAHA:  </a:t>
            </a:r>
          </a:p>
        </p:txBody>
      </p:sp>
    </p:spTree>
    <p:extLst>
      <p:ext uri="{BB962C8B-B14F-4D97-AF65-F5344CB8AC3E}">
        <p14:creationId xmlns:p14="http://schemas.microsoft.com/office/powerpoint/2010/main" xmlns="" val="3970709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B03908E6-457F-2157-8BF3-4A00CC85F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B6D809CC-1C99-9C02-C20C-30A7D59F3E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77"/>
          <a:stretch/>
        </p:blipFill>
        <p:spPr>
          <a:xfrm>
            <a:off x="716770" y="1187603"/>
            <a:ext cx="7710457" cy="4662183"/>
          </a:xfrm>
          <a:prstGeom prst="rect">
            <a:avLst/>
          </a:prstGeom>
        </p:spPr>
      </p:pic>
      <p:pic>
        <p:nvPicPr>
          <p:cNvPr id="10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0F26466E-6FD9-85E7-6047-DB0FB6452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D53DA804-03BB-4AAE-ED26-365A1B5DA94E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xmlns="" id="{0E71766C-BACF-9783-BDBD-BAAB4AB0FD9D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3" name="Picture 30" descr="Červený kohout">
            <a:extLst>
              <a:ext uri="{FF2B5EF4-FFF2-40B4-BE49-F238E27FC236}">
                <a16:creationId xmlns:a16="http://schemas.microsoft.com/office/drawing/2014/main" xmlns="" id="{C209001B-BD79-16DD-F3B1-AF7DD63DA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ovací čára 13">
            <a:extLst>
              <a:ext uri="{FF2B5EF4-FFF2-40B4-BE49-F238E27FC236}">
                <a16:creationId xmlns:a16="http://schemas.microsoft.com/office/drawing/2014/main" xmlns="" id="{393397E3-E7AC-3F48-5E90-F6DAA31CF0D5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BE1EC501-6D94-9162-B69F-80E9264D1331}"/>
              </a:ext>
            </a:extLst>
          </p:cNvPr>
          <p:cNvSpPr txBox="1"/>
          <p:nvPr/>
        </p:nvSpPr>
        <p:spPr>
          <a:xfrm>
            <a:off x="461943" y="227988"/>
            <a:ext cx="8220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STAVBA: PRAHA</a:t>
            </a:r>
          </a:p>
          <a:p>
            <a:pPr algn="ctr">
              <a:tabLst>
                <a:tab pos="7888288" algn="l"/>
              </a:tabLst>
            </a:pPr>
            <a:r>
              <a:rPr lang="cs-CZ" sz="3000" dirty="0"/>
              <a:t>půdorys typického podlaží PBŘ</a:t>
            </a:r>
          </a:p>
        </p:txBody>
      </p:sp>
    </p:spTree>
    <p:extLst>
      <p:ext uri="{BB962C8B-B14F-4D97-AF65-F5344CB8AC3E}">
        <p14:creationId xmlns:p14="http://schemas.microsoft.com/office/powerpoint/2010/main" xmlns="" val="339820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465B2A3C-A3CF-5C31-4958-CDB82184AC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t="2540" b="2754"/>
          <a:stretch/>
        </p:blipFill>
        <p:spPr bwMode="auto">
          <a:xfrm>
            <a:off x="1144071" y="1182654"/>
            <a:ext cx="6855857" cy="464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3314F1DC-CFA7-9301-611A-F751B3192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FA67B776-9152-5665-28FD-ACA558FED623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74ABE4C3-C83A-6215-F03C-33E42BA758FF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2" name="Picture 30" descr="Červený kohout">
            <a:extLst>
              <a:ext uri="{FF2B5EF4-FFF2-40B4-BE49-F238E27FC236}">
                <a16:creationId xmlns:a16="http://schemas.microsoft.com/office/drawing/2014/main" xmlns="" id="{A97755B6-F562-9837-1452-8E0B66168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ovací čára 13">
            <a:extLst>
              <a:ext uri="{FF2B5EF4-FFF2-40B4-BE49-F238E27FC236}">
                <a16:creationId xmlns:a16="http://schemas.microsoft.com/office/drawing/2014/main" xmlns="" id="{A8A83B18-F902-A07D-BC40-822CEC9D9958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xmlns="" id="{45D94D86-06E8-9232-7CCA-5A66C135049D}"/>
              </a:ext>
            </a:extLst>
          </p:cNvPr>
          <p:cNvSpPr txBox="1"/>
          <p:nvPr/>
        </p:nvSpPr>
        <p:spPr>
          <a:xfrm>
            <a:off x="461943" y="227988"/>
            <a:ext cx="8220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STAVBA: PRAHA</a:t>
            </a:r>
          </a:p>
          <a:p>
            <a:pPr algn="ctr">
              <a:tabLst>
                <a:tab pos="7888288" algn="l"/>
              </a:tabLst>
            </a:pPr>
            <a:r>
              <a:rPr lang="cs-CZ" sz="3000" dirty="0"/>
              <a:t>statické řešení nosných konstrukcí</a:t>
            </a:r>
          </a:p>
        </p:txBody>
      </p:sp>
    </p:spTree>
    <p:extLst>
      <p:ext uri="{BB962C8B-B14F-4D97-AF65-F5344CB8AC3E}">
        <p14:creationId xmlns:p14="http://schemas.microsoft.com/office/powerpoint/2010/main" xmlns="" val="1892111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7B08727A-9970-DFD1-110E-264CA2EEC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15830"/>
          <a:stretch/>
        </p:blipFill>
        <p:spPr bwMode="auto">
          <a:xfrm>
            <a:off x="205594" y="1988840"/>
            <a:ext cx="8741810" cy="369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A63C6DC2-48CC-D161-A20D-F748E2BD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0E01407C-F26C-FCDA-D63C-97D507EB6E50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A2B6B728-C170-3FF2-5E1A-4ECC51F8B0B6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2" name="Picture 30" descr="Červený kohout">
            <a:extLst>
              <a:ext uri="{FF2B5EF4-FFF2-40B4-BE49-F238E27FC236}">
                <a16:creationId xmlns:a16="http://schemas.microsoft.com/office/drawing/2014/main" xmlns="" id="{DFD27253-C289-B6B6-23F2-BA3D9B832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ovací čára 13">
            <a:extLst>
              <a:ext uri="{FF2B5EF4-FFF2-40B4-BE49-F238E27FC236}">
                <a16:creationId xmlns:a16="http://schemas.microsoft.com/office/drawing/2014/main" xmlns="" id="{7C3D3B68-3ECE-269B-9B01-A77D90969E0A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xmlns="" id="{3A07AA13-A95F-AE66-9AAD-B85790651FC9}"/>
              </a:ext>
            </a:extLst>
          </p:cNvPr>
          <p:cNvSpPr txBox="1"/>
          <p:nvPr/>
        </p:nvSpPr>
        <p:spPr>
          <a:xfrm>
            <a:off x="461943" y="227988"/>
            <a:ext cx="8220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STAVBA: PRAHA</a:t>
            </a:r>
          </a:p>
          <a:p>
            <a:pPr algn="ctr">
              <a:tabLst>
                <a:tab pos="7888288" algn="l"/>
              </a:tabLst>
            </a:pPr>
            <a:r>
              <a:rPr lang="cs-CZ" sz="3000" dirty="0"/>
              <a:t>statické řešení nosných konstrukcí</a:t>
            </a:r>
          </a:p>
        </p:txBody>
      </p:sp>
    </p:spTree>
    <p:extLst>
      <p:ext uri="{BB962C8B-B14F-4D97-AF65-F5344CB8AC3E}">
        <p14:creationId xmlns:p14="http://schemas.microsoft.com/office/powerpoint/2010/main" xmlns="" val="1892111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57BBACDC-F3F2-5BBF-8EB6-81E66F7E0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2233" y="1842303"/>
            <a:ext cx="5887248" cy="365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ovéPole 10"/>
          <p:cNvSpPr txBox="1"/>
          <p:nvPr/>
        </p:nvSpPr>
        <p:spPr>
          <a:xfrm>
            <a:off x="0" y="1220525"/>
            <a:ext cx="881856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80975" algn="l"/>
              </a:tabLst>
            </a:pPr>
            <a:r>
              <a:rPr lang="cs-CZ" sz="2000" dirty="0"/>
              <a:t>-	Principiální schémata stavby – zatížení, princip namáhání, doplňkové ochrany</a:t>
            </a:r>
          </a:p>
          <a:p>
            <a:pPr>
              <a:tabLst>
                <a:tab pos="180975" algn="l"/>
              </a:tabLst>
            </a:pPr>
            <a:r>
              <a:rPr lang="cs-CZ" sz="2000" dirty="0"/>
              <a:t>-	Požadavky certifikace</a:t>
            </a:r>
          </a:p>
          <a:p>
            <a:pPr>
              <a:tabLst>
                <a:tab pos="180975" algn="l"/>
              </a:tabLst>
            </a:pPr>
            <a:endParaRPr lang="cs-CZ" sz="500" dirty="0"/>
          </a:p>
          <a:p>
            <a:pPr>
              <a:tabLst>
                <a:tab pos="180975" algn="l"/>
              </a:tabLst>
            </a:pPr>
            <a:r>
              <a:rPr lang="cs-CZ" sz="2000" dirty="0"/>
              <a:t>-	Varianta </a:t>
            </a:r>
            <a:r>
              <a:rPr lang="cs-CZ" sz="2000" dirty="0" err="1"/>
              <a:t>pož</a:t>
            </a:r>
            <a:r>
              <a:rPr lang="cs-CZ" sz="2000" dirty="0"/>
              <a:t>. odolnosti </a:t>
            </a:r>
          </a:p>
          <a:p>
            <a:pPr>
              <a:tabLst>
                <a:tab pos="180975" algn="l"/>
              </a:tabLst>
            </a:pPr>
            <a:r>
              <a:rPr lang="cs-CZ" sz="2000" dirty="0"/>
              <a:t>	a ochrany R60 + K260 	</a:t>
            </a:r>
          </a:p>
          <a:p>
            <a:pPr>
              <a:tabLst>
                <a:tab pos="180975" algn="l"/>
              </a:tabLst>
            </a:pPr>
            <a:r>
              <a:rPr lang="cs-CZ" sz="2000" dirty="0"/>
              <a:t>	(kapslová ochrana)</a:t>
            </a:r>
          </a:p>
          <a:p>
            <a:pPr>
              <a:tabLst>
                <a:tab pos="180975" algn="l"/>
              </a:tabLst>
            </a:pPr>
            <a:endParaRPr lang="cs-CZ" sz="500" dirty="0"/>
          </a:p>
          <a:p>
            <a:pPr>
              <a:tabLst>
                <a:tab pos="180975" algn="l"/>
              </a:tabLst>
            </a:pPr>
            <a:r>
              <a:rPr lang="cs-CZ" sz="2000" dirty="0"/>
              <a:t>-	Varianta REI 90 </a:t>
            </a:r>
            <a:r>
              <a:rPr lang="cs-CZ" sz="2000" strike="sngStrike" dirty="0"/>
              <a:t>DP3</a:t>
            </a:r>
            <a:r>
              <a:rPr lang="cs-CZ" sz="2000" dirty="0"/>
              <a:t>- </a:t>
            </a:r>
          </a:p>
          <a:p>
            <a:pPr>
              <a:tabLst>
                <a:tab pos="180975" algn="l"/>
              </a:tabLst>
            </a:pPr>
            <a:r>
              <a:rPr lang="cs-CZ" sz="2000" dirty="0"/>
              <a:t>	tř. reakce na oheň svislé 	</a:t>
            </a:r>
          </a:p>
          <a:p>
            <a:pPr>
              <a:tabLst>
                <a:tab pos="180975" algn="l"/>
              </a:tabLst>
            </a:pPr>
            <a:r>
              <a:rPr lang="cs-CZ" sz="2000" dirty="0"/>
              <a:t>	nosné konstrukce, 	</a:t>
            </a:r>
          </a:p>
          <a:p>
            <a:pPr>
              <a:tabLst>
                <a:tab pos="180975" algn="l"/>
              </a:tabLst>
            </a:pPr>
            <a:r>
              <a:rPr lang="cs-CZ" sz="2000" dirty="0"/>
              <a:t>	zajišťující stabilitu stavby </a:t>
            </a:r>
          </a:p>
          <a:p>
            <a:pPr>
              <a:tabLst>
                <a:tab pos="180975" algn="l"/>
              </a:tabLst>
            </a:pPr>
            <a:r>
              <a:rPr lang="cs-CZ" sz="2000" dirty="0"/>
              <a:t>	za požáru je </a:t>
            </a:r>
          </a:p>
          <a:p>
            <a:pPr>
              <a:tabLst>
                <a:tab pos="180975" algn="l"/>
              </a:tabLst>
            </a:pPr>
            <a:r>
              <a:rPr lang="cs-CZ" sz="2000" dirty="0"/>
              <a:t>	ČSN EN 13501-1: D-s2, d0</a:t>
            </a:r>
          </a:p>
          <a:p>
            <a:pPr>
              <a:tabLst>
                <a:tab pos="180975" algn="l"/>
              </a:tabLst>
            </a:pPr>
            <a:endParaRPr lang="cs-CZ" sz="2000" dirty="0"/>
          </a:p>
        </p:txBody>
      </p:sp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CB51D7D2-F8E8-C7C6-1F88-AA40E077D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01FDF359-1996-29C0-E4B0-6460A7CE46BF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xmlns="" id="{A4C40115-3169-3911-0432-5B84F2BC4C56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3" name="Picture 30" descr="Červený kohout">
            <a:extLst>
              <a:ext uri="{FF2B5EF4-FFF2-40B4-BE49-F238E27FC236}">
                <a16:creationId xmlns:a16="http://schemas.microsoft.com/office/drawing/2014/main" xmlns="" id="{5ABDECC4-D9CB-4084-F4E8-337D30A31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ovací čára 13">
            <a:extLst>
              <a:ext uri="{FF2B5EF4-FFF2-40B4-BE49-F238E27FC236}">
                <a16:creationId xmlns:a16="http://schemas.microsoft.com/office/drawing/2014/main" xmlns="" id="{A5DF9490-B4D6-4635-7174-C3B6377F6B64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1818A07E-5B4A-F6CD-465C-DF8FF0C1C16C}"/>
              </a:ext>
            </a:extLst>
          </p:cNvPr>
          <p:cNvSpPr txBox="1"/>
          <p:nvPr/>
        </p:nvSpPr>
        <p:spPr>
          <a:xfrm>
            <a:off x="461943" y="228012"/>
            <a:ext cx="8220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STAVBA: PRAHA</a:t>
            </a:r>
          </a:p>
          <a:p>
            <a:pPr algn="ctr">
              <a:tabLst>
                <a:tab pos="7888288" algn="l"/>
              </a:tabLst>
            </a:pPr>
            <a:r>
              <a:rPr lang="cs-CZ" sz="3000" dirty="0"/>
              <a:t>statické řešení nosných konstrukcí druhu CLT</a:t>
            </a:r>
          </a:p>
        </p:txBody>
      </p:sp>
    </p:spTree>
    <p:extLst>
      <p:ext uri="{BB962C8B-B14F-4D97-AF65-F5344CB8AC3E}">
        <p14:creationId xmlns:p14="http://schemas.microsoft.com/office/powerpoint/2010/main" xmlns="" val="1892111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D2ED30F2-A809-2C6F-D3CE-907CF2AABB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A58923F8-63DD-BCB2-C31A-42C96DE059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0" b="2275"/>
          <a:stretch/>
        </p:blipFill>
        <p:spPr>
          <a:xfrm>
            <a:off x="1202675" y="1214698"/>
            <a:ext cx="6738650" cy="4608767"/>
          </a:xfrm>
          <a:prstGeom prst="rect">
            <a:avLst/>
          </a:prstGeom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EC0093C3-B56E-5315-F872-7B002636E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DB02436B-78A9-72DB-8C97-12EE3BB759A3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F063E4B7-542A-E89D-3C5C-B1EA75A8614E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2" name="Picture 30" descr="Červený kohout">
            <a:extLst>
              <a:ext uri="{FF2B5EF4-FFF2-40B4-BE49-F238E27FC236}">
                <a16:creationId xmlns:a16="http://schemas.microsoft.com/office/drawing/2014/main" xmlns="" id="{37B413C6-9623-02DD-5B67-5631C903D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ovací čára 13">
            <a:extLst>
              <a:ext uri="{FF2B5EF4-FFF2-40B4-BE49-F238E27FC236}">
                <a16:creationId xmlns:a16="http://schemas.microsoft.com/office/drawing/2014/main" xmlns="" id="{7D3B9190-1FF3-007D-0FC3-4D1B26F35153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D416D4B5-BB0A-1A0E-F587-CFEFB0FF336E}"/>
              </a:ext>
            </a:extLst>
          </p:cNvPr>
          <p:cNvSpPr txBox="1"/>
          <p:nvPr/>
        </p:nvSpPr>
        <p:spPr>
          <a:xfrm>
            <a:off x="461943" y="228012"/>
            <a:ext cx="8220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STAVBA: PRAHA</a:t>
            </a:r>
          </a:p>
          <a:p>
            <a:pPr algn="ctr">
              <a:tabLst>
                <a:tab pos="7888288" algn="l"/>
              </a:tabLst>
            </a:pPr>
            <a:r>
              <a:rPr lang="cs-CZ" sz="3000" dirty="0"/>
              <a:t>posouzení konstrukcí – nosné stěny</a:t>
            </a:r>
          </a:p>
        </p:txBody>
      </p:sp>
    </p:spTree>
    <p:extLst>
      <p:ext uri="{BB962C8B-B14F-4D97-AF65-F5344CB8AC3E}">
        <p14:creationId xmlns:p14="http://schemas.microsoft.com/office/powerpoint/2010/main" xmlns="" val="3788787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BFE6BAFC-B128-66FD-0B08-FD22AAA64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25452" b="2447"/>
          <a:stretch/>
        </p:blipFill>
        <p:spPr bwMode="auto">
          <a:xfrm>
            <a:off x="1763688" y="2096288"/>
            <a:ext cx="5472607" cy="362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D453F4C3-1208-79C8-8619-78B8901FC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5F8B96EB-F571-B655-E77B-4CF6A9F97718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xmlns="" id="{397D2FFC-69D7-3461-832C-66335168233E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3" name="Picture 30" descr="Červený kohout">
            <a:extLst>
              <a:ext uri="{FF2B5EF4-FFF2-40B4-BE49-F238E27FC236}">
                <a16:creationId xmlns:a16="http://schemas.microsoft.com/office/drawing/2014/main" xmlns="" id="{5FE5E7FE-E977-3375-6C9E-41D2FA4FD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Přímá spojovací čára 13">
            <a:extLst>
              <a:ext uri="{FF2B5EF4-FFF2-40B4-BE49-F238E27FC236}">
                <a16:creationId xmlns:a16="http://schemas.microsoft.com/office/drawing/2014/main" xmlns="" id="{8C8A32EA-8666-FF5D-B6CE-B97695CC7E6E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704C16BE-F2B8-8CDB-10D4-9F5F1EA15FDB}"/>
              </a:ext>
            </a:extLst>
          </p:cNvPr>
          <p:cNvSpPr txBox="1"/>
          <p:nvPr/>
        </p:nvSpPr>
        <p:spPr>
          <a:xfrm>
            <a:off x="357158" y="1407938"/>
            <a:ext cx="842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Koncepce požární ochrany </a:t>
            </a:r>
          </a:p>
          <a:p>
            <a:pPr algn="ctr"/>
            <a:r>
              <a:rPr lang="cs-CZ" sz="2000" b="1" dirty="0"/>
              <a:t>Komponenty komplexní požární ochrany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xmlns="" id="{D8A93C4B-5957-8B9F-3A1F-7DC62963673F}"/>
              </a:ext>
            </a:extLst>
          </p:cNvPr>
          <p:cNvSpPr txBox="1"/>
          <p:nvPr/>
        </p:nvSpPr>
        <p:spPr>
          <a:xfrm>
            <a:off x="357158" y="333439"/>
            <a:ext cx="8429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u="sng" dirty="0"/>
              <a:t>DŘEVOSTAVBY</a:t>
            </a:r>
          </a:p>
          <a:p>
            <a:pPr algn="ctr"/>
            <a:r>
              <a:rPr lang="cs-CZ" sz="3000" b="1" dirty="0"/>
              <a:t>BYTOVÝ DŮM A INŽENÝRSKÉ ŘEŠENÍ</a:t>
            </a:r>
          </a:p>
        </p:txBody>
      </p:sp>
    </p:spTree>
    <p:extLst>
      <p:ext uri="{BB962C8B-B14F-4D97-AF65-F5344CB8AC3E}">
        <p14:creationId xmlns:p14="http://schemas.microsoft.com/office/powerpoint/2010/main" xmlns="" val="1204996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59CA85D5-99C8-D71D-EA4B-5229F5E2E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507228BA-162C-5A03-F5D7-27E9DEBA9F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904" y="1672110"/>
            <a:ext cx="8854189" cy="3795332"/>
          </a:xfrm>
          <a:prstGeom prst="rect">
            <a:avLst/>
          </a:prstGeom>
        </p:spPr>
      </p:pic>
      <p:pic>
        <p:nvPicPr>
          <p:cNvPr id="10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870857E5-6ECC-C49C-B10E-708556928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DBCA1551-B116-0BBB-2200-436E9C229CE6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xmlns="" id="{C05647E7-FD7D-0A1A-7156-C11D927BB822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3" name="Picture 30" descr="Červený kohout">
            <a:extLst>
              <a:ext uri="{FF2B5EF4-FFF2-40B4-BE49-F238E27FC236}">
                <a16:creationId xmlns:a16="http://schemas.microsoft.com/office/drawing/2014/main" xmlns="" id="{3D177DC6-7509-2884-2310-826C1EA19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ovací čára 13">
            <a:extLst>
              <a:ext uri="{FF2B5EF4-FFF2-40B4-BE49-F238E27FC236}">
                <a16:creationId xmlns:a16="http://schemas.microsoft.com/office/drawing/2014/main" xmlns="" id="{3CFC757B-7257-BEDE-37FB-30B9A40A9786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CAD84369-A75E-3C0E-9041-C10CF1B7F047}"/>
              </a:ext>
            </a:extLst>
          </p:cNvPr>
          <p:cNvSpPr txBox="1"/>
          <p:nvPr/>
        </p:nvSpPr>
        <p:spPr>
          <a:xfrm>
            <a:off x="461943" y="228012"/>
            <a:ext cx="8220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STAVBA: PRAHA</a:t>
            </a:r>
          </a:p>
          <a:p>
            <a:pPr algn="ctr">
              <a:tabLst>
                <a:tab pos="7888288" algn="l"/>
              </a:tabLst>
            </a:pPr>
            <a:r>
              <a:rPr lang="cs-CZ" sz="3000" dirty="0"/>
              <a:t>posouzení konstrukcí – nenosné stěny, strop</a:t>
            </a:r>
          </a:p>
        </p:txBody>
      </p:sp>
    </p:spTree>
    <p:extLst>
      <p:ext uri="{BB962C8B-B14F-4D97-AF65-F5344CB8AC3E}">
        <p14:creationId xmlns:p14="http://schemas.microsoft.com/office/powerpoint/2010/main" xmlns="" val="2214210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FDCE6B25-A8F1-049F-4C00-8FBE73850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2600" b="6138"/>
          <a:stretch/>
        </p:blipFill>
        <p:spPr bwMode="auto">
          <a:xfrm>
            <a:off x="363941" y="1238406"/>
            <a:ext cx="8416116" cy="431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7C3B5ECC-7BEA-EB66-D8D2-B3A7C0991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B8F16829-4160-4576-6A92-7DA57ACCF0D0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B7066F41-0B13-A4E8-5495-8A8ADB6D3456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2" name="Picture 30" descr="Červený kohout">
            <a:extLst>
              <a:ext uri="{FF2B5EF4-FFF2-40B4-BE49-F238E27FC236}">
                <a16:creationId xmlns:a16="http://schemas.microsoft.com/office/drawing/2014/main" xmlns="" id="{257C2810-8A23-75FF-2A8A-07A0113C9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ovací čára 13">
            <a:extLst>
              <a:ext uri="{FF2B5EF4-FFF2-40B4-BE49-F238E27FC236}">
                <a16:creationId xmlns:a16="http://schemas.microsoft.com/office/drawing/2014/main" xmlns="" id="{F91D85AB-2B0D-84D5-A33E-EF0323501A53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xmlns="" id="{84844570-5931-439E-508B-BD3EC317F564}"/>
              </a:ext>
            </a:extLst>
          </p:cNvPr>
          <p:cNvSpPr txBox="1"/>
          <p:nvPr/>
        </p:nvSpPr>
        <p:spPr>
          <a:xfrm>
            <a:off x="461943" y="228012"/>
            <a:ext cx="8220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STAVBA: PRAHA</a:t>
            </a:r>
          </a:p>
          <a:p>
            <a:pPr algn="ctr">
              <a:tabLst>
                <a:tab pos="7888288" algn="l"/>
              </a:tabLst>
            </a:pPr>
            <a:r>
              <a:rPr lang="cs-CZ" sz="3000" dirty="0"/>
              <a:t>posouzení konstrukcí – certifikované </a:t>
            </a:r>
            <a:r>
              <a:rPr lang="cs-CZ" sz="3000" dirty="0" err="1"/>
              <a:t>kce</a:t>
            </a:r>
            <a:r>
              <a:rPr lang="cs-CZ" sz="3000" dirty="0"/>
              <a:t> 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01FCE69D-9EB5-8BDF-BFCB-7ED66C005170}"/>
              </a:ext>
            </a:extLst>
          </p:cNvPr>
          <p:cNvSpPr txBox="1"/>
          <p:nvPr/>
        </p:nvSpPr>
        <p:spPr>
          <a:xfrm>
            <a:off x="6876256" y="1226542"/>
            <a:ext cx="763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chemeClr val="tx1"/>
                </a:solidFill>
              </a:rPr>
              <a:t>Zdroj: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214210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08A9358C-8403-EB88-1265-9C5866FC3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7664FDEA-392D-4E94-15FC-1E23FBFD5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8F0E2638-3CAF-1B25-7354-D515B7CC046F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ACB48603-8928-9E29-83B4-97AED1C4978E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2" name="Picture 30" descr="Červený kohout">
            <a:extLst>
              <a:ext uri="{FF2B5EF4-FFF2-40B4-BE49-F238E27FC236}">
                <a16:creationId xmlns:a16="http://schemas.microsoft.com/office/drawing/2014/main" xmlns="" id="{6B797DF8-FF36-4E1F-4A52-B526F2A98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ovací čára 13">
            <a:extLst>
              <a:ext uri="{FF2B5EF4-FFF2-40B4-BE49-F238E27FC236}">
                <a16:creationId xmlns:a16="http://schemas.microsoft.com/office/drawing/2014/main" xmlns="" id="{4D57F95C-4D66-8225-B68B-56A2FFE57622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xmlns="" id="{0805A812-C2BA-0D4F-CD63-1446CBE25804}"/>
              </a:ext>
            </a:extLst>
          </p:cNvPr>
          <p:cNvSpPr txBox="1"/>
          <p:nvPr/>
        </p:nvSpPr>
        <p:spPr>
          <a:xfrm>
            <a:off x="461943" y="228012"/>
            <a:ext cx="8220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STAVBA: PRAHA</a:t>
            </a:r>
          </a:p>
          <a:p>
            <a:pPr algn="ctr">
              <a:tabLst>
                <a:tab pos="7888288" algn="l"/>
              </a:tabLst>
            </a:pPr>
            <a:r>
              <a:rPr lang="cs-CZ" sz="3000" dirty="0"/>
              <a:t>doplňkové vybavení stavby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3A2A0305-69D1-5EE7-1B20-8D5D681ECB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42616" t="45812" b="2264"/>
          <a:stretch/>
        </p:blipFill>
        <p:spPr bwMode="auto">
          <a:xfrm>
            <a:off x="4003342" y="2195033"/>
            <a:ext cx="1254047" cy="9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B4AA23B5-A36F-89FC-6D71-A43C7B54058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19" y="1284041"/>
            <a:ext cx="4728274" cy="806283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xmlns="" id="{165FC43E-D642-1C1E-9C53-8752301E357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14564" y="3435924"/>
            <a:ext cx="2532840" cy="2053655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xmlns="" id="{8D1891FB-0154-00BA-A5F0-61124CFE253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3784" y="3367013"/>
            <a:ext cx="4326434" cy="2404236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xmlns="" id="{3CF7040C-20C5-B0A3-541C-E9D8B9ACCA9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23346" y="3471722"/>
            <a:ext cx="766762" cy="1519237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xmlns="" id="{E82AF87F-09EC-838D-E849-1676943F616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5593" y="2169217"/>
            <a:ext cx="3263261" cy="516447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xmlns="" id="{0BF7B055-E39D-4B05-AD01-D476B2C0C4C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04565" y="3893088"/>
            <a:ext cx="820622" cy="773626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xmlns="" id="{678917EB-1A52-CBEE-1E63-930F329BD26A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5593" y="2757169"/>
            <a:ext cx="3249358" cy="498159"/>
          </a:xfrm>
          <a:prstGeom prst="rect">
            <a:avLst/>
          </a:prstGeom>
        </p:spPr>
      </p:pic>
      <p:pic>
        <p:nvPicPr>
          <p:cNvPr id="9217" name="Obrázek 9216">
            <a:extLst>
              <a:ext uri="{FF2B5EF4-FFF2-40B4-BE49-F238E27FC236}">
                <a16:creationId xmlns:a16="http://schemas.microsoft.com/office/drawing/2014/main" xmlns="" id="{176D0890-84FA-858C-37E6-79A6F4796A69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522168" y="1262248"/>
            <a:ext cx="3249358" cy="1466040"/>
          </a:xfrm>
          <a:prstGeom prst="rect">
            <a:avLst/>
          </a:prstGeom>
        </p:spPr>
      </p:pic>
      <p:cxnSp>
        <p:nvCxnSpPr>
          <p:cNvPr id="9221" name="Přímá spojnice se šipkou 9220">
            <a:extLst>
              <a:ext uri="{FF2B5EF4-FFF2-40B4-BE49-F238E27FC236}">
                <a16:creationId xmlns:a16="http://schemas.microsoft.com/office/drawing/2014/main" xmlns="" id="{EF88E39F-9094-82C3-4361-35E2D4B0FA47}"/>
              </a:ext>
            </a:extLst>
          </p:cNvPr>
          <p:cNvCxnSpPr>
            <a:cxnSpLocks/>
          </p:cNvCxnSpPr>
          <p:nvPr/>
        </p:nvCxnSpPr>
        <p:spPr>
          <a:xfrm>
            <a:off x="5329297" y="3061281"/>
            <a:ext cx="915157" cy="4436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25" name="Přímá spojnice se šipkou 9224">
            <a:extLst>
              <a:ext uri="{FF2B5EF4-FFF2-40B4-BE49-F238E27FC236}">
                <a16:creationId xmlns:a16="http://schemas.microsoft.com/office/drawing/2014/main" xmlns="" id="{6FB299D4-342B-0515-6422-7DA4F1A90CA2}"/>
              </a:ext>
            </a:extLst>
          </p:cNvPr>
          <p:cNvCxnSpPr>
            <a:cxnSpLocks/>
          </p:cNvCxnSpPr>
          <p:nvPr/>
        </p:nvCxnSpPr>
        <p:spPr>
          <a:xfrm>
            <a:off x="7505772" y="2821005"/>
            <a:ext cx="0" cy="5761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28" name="Přímá spojnice se šipkou 9227">
            <a:extLst>
              <a:ext uri="{FF2B5EF4-FFF2-40B4-BE49-F238E27FC236}">
                <a16:creationId xmlns:a16="http://schemas.microsoft.com/office/drawing/2014/main" xmlns="" id="{094AC031-F875-01F9-3458-836F3D6AB02A}"/>
              </a:ext>
            </a:extLst>
          </p:cNvPr>
          <p:cNvCxnSpPr>
            <a:cxnSpLocks/>
          </p:cNvCxnSpPr>
          <p:nvPr/>
        </p:nvCxnSpPr>
        <p:spPr>
          <a:xfrm>
            <a:off x="5786875" y="4279901"/>
            <a:ext cx="49575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14210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3C885FBD-D065-F9E3-6865-D4B687797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t="3626"/>
          <a:stretch/>
        </p:blipFill>
        <p:spPr bwMode="auto">
          <a:xfrm>
            <a:off x="1142167" y="1570624"/>
            <a:ext cx="6382162" cy="426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9B99E1BC-C506-E5B1-A71E-F779BAF2B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83CFE562-25AD-7C91-51B2-3D15870571FB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EFD609A4-EA2B-1DAA-4F06-CB0F60579C33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2" name="Picture 30" descr="Červený kohout">
            <a:extLst>
              <a:ext uri="{FF2B5EF4-FFF2-40B4-BE49-F238E27FC236}">
                <a16:creationId xmlns:a16="http://schemas.microsoft.com/office/drawing/2014/main" xmlns="" id="{3A820EC0-EDC4-8A30-54F6-3DECBF19D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ovací čára 13">
            <a:extLst>
              <a:ext uri="{FF2B5EF4-FFF2-40B4-BE49-F238E27FC236}">
                <a16:creationId xmlns:a16="http://schemas.microsoft.com/office/drawing/2014/main" xmlns="" id="{86A727CC-55C9-A27E-5A76-D54A6DDDB144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xmlns="" id="{BAC0650C-2AC6-AD32-7ED7-9500EB36F6E7}"/>
              </a:ext>
            </a:extLst>
          </p:cNvPr>
          <p:cNvSpPr txBox="1"/>
          <p:nvPr/>
        </p:nvSpPr>
        <p:spPr>
          <a:xfrm>
            <a:off x="461943" y="228012"/>
            <a:ext cx="82201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STAVBA: NAREX EDIFICE</a:t>
            </a:r>
          </a:p>
          <a:p>
            <a:pPr algn="ctr">
              <a:tabLst>
                <a:tab pos="7888288" algn="l"/>
              </a:tabLst>
            </a:pPr>
            <a:r>
              <a:rPr lang="cs-CZ" sz="3000" dirty="0"/>
              <a:t>Kooperace UCEEB – podpora, modely požáru, zkušenosti</a:t>
            </a:r>
          </a:p>
        </p:txBody>
      </p:sp>
    </p:spTree>
    <p:extLst>
      <p:ext uri="{BB962C8B-B14F-4D97-AF65-F5344CB8AC3E}">
        <p14:creationId xmlns:p14="http://schemas.microsoft.com/office/powerpoint/2010/main" xmlns="" val="2214210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C2EA68A5-8091-61CD-C0A7-964C92A37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361072" y="1503137"/>
            <a:ext cx="866287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/>
              <a:t> </a:t>
            </a:r>
            <a:r>
              <a:rPr lang="cs-CZ" sz="2100" b="1" u="sng" dirty="0"/>
              <a:t>Požadavek : </a:t>
            </a:r>
          </a:p>
          <a:p>
            <a:r>
              <a:rPr lang="cs-CZ" sz="2100" dirty="0"/>
              <a:t>- ZJEDNODUŠENÍ návrhu a povolení staveb</a:t>
            </a:r>
          </a:p>
          <a:p>
            <a:pPr>
              <a:buFontTx/>
              <a:buChar char="-"/>
            </a:pPr>
            <a:r>
              <a:rPr lang="cs-CZ" sz="2100" dirty="0"/>
              <a:t> využití zjednodušených postupů pro certifikované konstrukce  </a:t>
            </a:r>
          </a:p>
          <a:p>
            <a:pPr>
              <a:buFontTx/>
              <a:buChar char="-"/>
            </a:pPr>
            <a:r>
              <a:rPr lang="cs-CZ" sz="2100" dirty="0"/>
              <a:t> vyřešení kontroly stavby (kontrola dílenských dokumentací, VVÚD…)</a:t>
            </a:r>
          </a:p>
          <a:p>
            <a:pPr>
              <a:buFontTx/>
              <a:buChar char="-"/>
            </a:pPr>
            <a:r>
              <a:rPr lang="cs-CZ" sz="2100" dirty="0"/>
              <a:t> nutné řešení zásadních detailů u dřevostaveb </a:t>
            </a:r>
          </a:p>
          <a:p>
            <a:r>
              <a:rPr lang="cs-CZ" sz="2100" dirty="0"/>
              <a:t>- využití zjednodušených postupů u jednoduchých a drobných staveb (RD-OB1)</a:t>
            </a:r>
          </a:p>
          <a:p>
            <a:pPr marL="342900" indent="-342900">
              <a:buFontTx/>
              <a:buChar char="-"/>
            </a:pPr>
            <a:endParaRPr lang="cs-CZ" sz="2100" dirty="0"/>
          </a:p>
          <a:p>
            <a:r>
              <a:rPr lang="cs-CZ" sz="2100" dirty="0"/>
              <a:t>- Koordinace požadavků PBŘ, statiky, akustiky, </a:t>
            </a:r>
            <a:r>
              <a:rPr lang="cs-CZ" sz="2100" dirty="0" err="1"/>
              <a:t>enviromentu</a:t>
            </a:r>
            <a:r>
              <a:rPr lang="cs-CZ" sz="2100" dirty="0"/>
              <a:t> a tepelné techniky  </a:t>
            </a:r>
          </a:p>
          <a:p>
            <a:endParaRPr lang="cs-CZ" sz="2100" dirty="0"/>
          </a:p>
          <a:p>
            <a:endParaRPr lang="cs-CZ" sz="2100" dirty="0"/>
          </a:p>
        </p:txBody>
      </p:sp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977BBEF8-97DF-9285-7ADC-480699E12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F50F7782-3F2C-F03F-8335-42FB4BF68BED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xmlns="" id="{1A2ED946-9A01-C804-B070-D440FF370425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4" name="Picture 30" descr="Červený kohout">
            <a:extLst>
              <a:ext uri="{FF2B5EF4-FFF2-40B4-BE49-F238E27FC236}">
                <a16:creationId xmlns:a16="http://schemas.microsoft.com/office/drawing/2014/main" xmlns="" id="{442CD5F4-1D21-CC02-042C-7D4FD3986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Přímá spojovací čára 13">
            <a:extLst>
              <a:ext uri="{FF2B5EF4-FFF2-40B4-BE49-F238E27FC236}">
                <a16:creationId xmlns:a16="http://schemas.microsoft.com/office/drawing/2014/main" xmlns="" id="{FB798246-6A16-213E-0452-D3D7DF803694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xmlns="" id="{74AD4DA0-2E04-6F9F-A074-D16F33AC1D5C}"/>
              </a:ext>
            </a:extLst>
          </p:cNvPr>
          <p:cNvSpPr txBox="1"/>
          <p:nvPr/>
        </p:nvSpPr>
        <p:spPr>
          <a:xfrm>
            <a:off x="461943" y="228012"/>
            <a:ext cx="8220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STAVBY DO 12 m VÝŠKY</a:t>
            </a:r>
          </a:p>
          <a:p>
            <a:pPr algn="ctr">
              <a:tabLst>
                <a:tab pos="7888288" algn="l"/>
              </a:tabLst>
            </a:pPr>
            <a:r>
              <a:rPr lang="cs-CZ" sz="3000" dirty="0"/>
              <a:t>řešení dle platného kodexu norem, zkušenosti</a:t>
            </a:r>
          </a:p>
        </p:txBody>
      </p:sp>
    </p:spTree>
    <p:extLst>
      <p:ext uri="{BB962C8B-B14F-4D97-AF65-F5344CB8AC3E}">
        <p14:creationId xmlns:p14="http://schemas.microsoft.com/office/powerpoint/2010/main" xmlns="" val="2888264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4B0EA04A-84EA-F7D8-4E26-63EA9A1DB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C96B866A-5BE6-9D9E-BEF0-D631647524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643" y="940654"/>
            <a:ext cx="8430712" cy="4745569"/>
          </a:xfrm>
          <a:prstGeom prst="rect">
            <a:avLst/>
          </a:prstGeom>
        </p:spPr>
      </p:pic>
      <p:pic>
        <p:nvPicPr>
          <p:cNvPr id="10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E3147401-CBD9-2C13-0AC7-75130CF51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0FE3058E-32D8-4467-C0DC-2CB90BD9DE0B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xmlns="" id="{024D604E-F331-165B-38FC-5885AF8B9D96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3" name="Picture 30" descr="Červený kohout">
            <a:extLst>
              <a:ext uri="{FF2B5EF4-FFF2-40B4-BE49-F238E27FC236}">
                <a16:creationId xmlns:a16="http://schemas.microsoft.com/office/drawing/2014/main" xmlns="" id="{8DBAAF6D-95E6-2D66-A53E-A9BEFC229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ovací čára 13">
            <a:extLst>
              <a:ext uri="{FF2B5EF4-FFF2-40B4-BE49-F238E27FC236}">
                <a16:creationId xmlns:a16="http://schemas.microsoft.com/office/drawing/2014/main" xmlns="" id="{A0A1DA8C-40F8-7450-AC5C-7C4C5989A721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E2FCB97B-F578-B216-6CAB-053977EBF081}"/>
              </a:ext>
            </a:extLst>
          </p:cNvPr>
          <p:cNvSpPr txBox="1"/>
          <p:nvPr/>
        </p:nvSpPr>
        <p:spPr>
          <a:xfrm>
            <a:off x="461943" y="228012"/>
            <a:ext cx="82201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STAVBA: TIMBER PRAHA</a:t>
            </a:r>
          </a:p>
        </p:txBody>
      </p:sp>
    </p:spTree>
    <p:extLst>
      <p:ext uri="{BB962C8B-B14F-4D97-AF65-F5344CB8AC3E}">
        <p14:creationId xmlns:p14="http://schemas.microsoft.com/office/powerpoint/2010/main" xmlns="" val="2888264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9AF62DA7-1F88-2CA3-97B2-2EAD7E95D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5AAD5063-ACCA-6CD5-AADE-CF407C66BB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75" b="886"/>
          <a:stretch/>
        </p:blipFill>
        <p:spPr>
          <a:xfrm>
            <a:off x="356644" y="933234"/>
            <a:ext cx="8430712" cy="4784987"/>
          </a:xfrm>
          <a:prstGeom prst="rect">
            <a:avLst/>
          </a:prstGeom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5DD42E3D-6DAB-FE83-BA73-DEA0D8D9A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3F01F81A-AC67-B540-C570-99506945F4E4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xmlns="" id="{D048274F-8749-7A64-C358-0EF7236EEB6C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3" name="Picture 30" descr="Červený kohout">
            <a:extLst>
              <a:ext uri="{FF2B5EF4-FFF2-40B4-BE49-F238E27FC236}">
                <a16:creationId xmlns:a16="http://schemas.microsoft.com/office/drawing/2014/main" xmlns="" id="{8219B7BC-895C-DBCC-BF22-1B409B83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ovací čára 13">
            <a:extLst>
              <a:ext uri="{FF2B5EF4-FFF2-40B4-BE49-F238E27FC236}">
                <a16:creationId xmlns:a16="http://schemas.microsoft.com/office/drawing/2014/main" xmlns="" id="{98656C45-F49D-4058-073A-D9CCDF54B39F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1D2BC175-32C7-363E-7E9A-FC07A06FDF64}"/>
              </a:ext>
            </a:extLst>
          </p:cNvPr>
          <p:cNvSpPr txBox="1"/>
          <p:nvPr/>
        </p:nvSpPr>
        <p:spPr>
          <a:xfrm>
            <a:off x="461943" y="228012"/>
            <a:ext cx="82201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STAVBA: </a:t>
            </a:r>
            <a:r>
              <a:rPr lang="cs-CZ" sz="3000" b="1" u="sng" dirty="0" smtClean="0"/>
              <a:t>TIMBER </a:t>
            </a:r>
            <a:r>
              <a:rPr lang="cs-CZ" sz="3000" b="1" u="sng" dirty="0"/>
              <a:t>PRAHA</a:t>
            </a:r>
          </a:p>
        </p:txBody>
      </p:sp>
    </p:spTree>
    <p:extLst>
      <p:ext uri="{BB962C8B-B14F-4D97-AF65-F5344CB8AC3E}">
        <p14:creationId xmlns:p14="http://schemas.microsoft.com/office/powerpoint/2010/main" xmlns="" val="3247805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E0240DAB-E5A6-9A07-AF4C-9FDC5CE23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2E933CFB-D620-C3E3-6C20-C2272975EF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22" b="18061"/>
          <a:stretch/>
        </p:blipFill>
        <p:spPr>
          <a:xfrm>
            <a:off x="418198" y="1053599"/>
            <a:ext cx="5089905" cy="241185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B03EA8AB-A02A-9B8D-4692-51D3A692CB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97" r="924" b="8191"/>
          <a:stretch/>
        </p:blipFill>
        <p:spPr>
          <a:xfrm>
            <a:off x="5588409" y="1040238"/>
            <a:ext cx="3279252" cy="476416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DA2F9633-F09D-5D4D-F95A-625502DF4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5" t="18500" b="11807"/>
          <a:stretch/>
        </p:blipFill>
        <p:spPr>
          <a:xfrm>
            <a:off x="418199" y="3539914"/>
            <a:ext cx="5089905" cy="2264486"/>
          </a:xfrm>
          <a:prstGeom prst="rect">
            <a:avLst/>
          </a:prstGeom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DE00D93B-9FBF-7627-83A5-4427B96D0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57253DC6-3ECD-8A8E-DC9A-D3F1E6B2DA1B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xmlns="" id="{85DAC4FC-7702-6B01-3DF5-62D1D932656B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4" name="Picture 30" descr="Červený kohout">
            <a:extLst>
              <a:ext uri="{FF2B5EF4-FFF2-40B4-BE49-F238E27FC236}">
                <a16:creationId xmlns:a16="http://schemas.microsoft.com/office/drawing/2014/main" xmlns="" id="{A92A51DE-6EEA-9321-F0DC-C9793027E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Přímá spojovací čára 13">
            <a:extLst>
              <a:ext uri="{FF2B5EF4-FFF2-40B4-BE49-F238E27FC236}">
                <a16:creationId xmlns:a16="http://schemas.microsoft.com/office/drawing/2014/main" xmlns="" id="{787212CF-FEE1-42DE-7954-D8A72F516FC6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xmlns="" id="{9D972774-5378-36F7-6C6D-1E26C1B48643}"/>
              </a:ext>
            </a:extLst>
          </p:cNvPr>
          <p:cNvSpPr txBox="1"/>
          <p:nvPr/>
        </p:nvSpPr>
        <p:spPr>
          <a:xfrm>
            <a:off x="461943" y="228012"/>
            <a:ext cx="82201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STAVBA: </a:t>
            </a:r>
            <a:r>
              <a:rPr lang="cs-CZ" sz="3000" b="1" u="sng" dirty="0" smtClean="0"/>
              <a:t>TIMBER </a:t>
            </a:r>
            <a:r>
              <a:rPr lang="cs-CZ" sz="3000" b="1" u="sng" dirty="0"/>
              <a:t>PRAHA</a:t>
            </a:r>
          </a:p>
        </p:txBody>
      </p:sp>
    </p:spTree>
    <p:extLst>
      <p:ext uri="{BB962C8B-B14F-4D97-AF65-F5344CB8AC3E}">
        <p14:creationId xmlns:p14="http://schemas.microsoft.com/office/powerpoint/2010/main" xmlns="" val="623977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EFE9D929-4C25-22DA-35B0-59A5B4AD8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2B131D79-7FDE-F770-EE12-3789114482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96" t="1332" r="2531" b="7604"/>
          <a:stretch/>
        </p:blipFill>
        <p:spPr>
          <a:xfrm>
            <a:off x="323528" y="756704"/>
            <a:ext cx="8551868" cy="5025992"/>
          </a:xfrm>
          <a:prstGeom prst="rect">
            <a:avLst/>
          </a:prstGeom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8E007663-79CB-AA32-EBF9-5C07FCEE4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B04131A0-82F0-A0AC-D85F-E6E88EC9E55E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7E171D7B-9581-5078-8F57-E0F9A00F678A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2" name="Picture 30" descr="Červený kohout">
            <a:extLst>
              <a:ext uri="{FF2B5EF4-FFF2-40B4-BE49-F238E27FC236}">
                <a16:creationId xmlns:a16="http://schemas.microsoft.com/office/drawing/2014/main" xmlns="" id="{0365B469-227E-FF4B-2E67-7D6600BE0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ovací čára 13">
            <a:extLst>
              <a:ext uri="{FF2B5EF4-FFF2-40B4-BE49-F238E27FC236}">
                <a16:creationId xmlns:a16="http://schemas.microsoft.com/office/drawing/2014/main" xmlns="" id="{0C30F787-1F65-3335-D4AC-803994925B43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1AF18761-E0FF-1551-7029-1DEDAF7E20F1}"/>
              </a:ext>
            </a:extLst>
          </p:cNvPr>
          <p:cNvSpPr txBox="1"/>
          <p:nvPr/>
        </p:nvSpPr>
        <p:spPr>
          <a:xfrm>
            <a:off x="461943" y="228012"/>
            <a:ext cx="82201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STAVBA: TIMBER PRAHA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xmlns="" id="{251F66D5-8AD1-36CE-2710-0094A6778065}"/>
              </a:ext>
            </a:extLst>
          </p:cNvPr>
          <p:cNvSpPr txBox="1"/>
          <p:nvPr/>
        </p:nvSpPr>
        <p:spPr>
          <a:xfrm>
            <a:off x="461943" y="4860999"/>
            <a:ext cx="2453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2000" dirty="0"/>
              <a:t>PŮDORYS TYPICKÉHO PODLAŽÍ </a:t>
            </a:r>
            <a:r>
              <a:rPr lang="en-US" sz="2000" dirty="0"/>
              <a:t>[</a:t>
            </a:r>
            <a:r>
              <a:rPr lang="cs-CZ" sz="2000" dirty="0"/>
              <a:t>J</a:t>
            </a:r>
            <a:r>
              <a:rPr lang="en-US" sz="2000" dirty="0"/>
              <a:t>]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3573632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367DFADF-DB95-7295-A04B-6BEDB50C2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0B0BF3C2-82D7-E66F-CDA3-556FF25465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49" t="12720" r="11014" b="5542"/>
          <a:stretch/>
        </p:blipFill>
        <p:spPr>
          <a:xfrm>
            <a:off x="539552" y="1312630"/>
            <a:ext cx="7882530" cy="4460835"/>
          </a:xfrm>
          <a:prstGeom prst="rect">
            <a:avLst/>
          </a:prstGeom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3570EC6A-6666-3BBC-AFF0-22FEE7B6E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xmlns="" id="{91C18D64-C3A4-B0AD-0545-1DE965FFA1B0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xmlns="" id="{51B465C8-AC0B-0AD4-D9CC-EFC40168EE19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4" name="Picture 30" descr="Červený kohout">
            <a:extLst>
              <a:ext uri="{FF2B5EF4-FFF2-40B4-BE49-F238E27FC236}">
                <a16:creationId xmlns:a16="http://schemas.microsoft.com/office/drawing/2014/main" xmlns="" id="{A1A6B8EB-2157-C597-181C-C8D329EDD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Přímá spojovací čára 13">
            <a:extLst>
              <a:ext uri="{FF2B5EF4-FFF2-40B4-BE49-F238E27FC236}">
                <a16:creationId xmlns:a16="http://schemas.microsoft.com/office/drawing/2014/main" xmlns="" id="{A56C79F1-B4B9-016F-729B-1BE9D10CD52A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4D9F77D0-66D5-39AD-54DC-41A4EE450318}"/>
              </a:ext>
            </a:extLst>
          </p:cNvPr>
          <p:cNvSpPr txBox="1"/>
          <p:nvPr/>
        </p:nvSpPr>
        <p:spPr>
          <a:xfrm>
            <a:off x="461943" y="228012"/>
            <a:ext cx="8220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STAVBA: TIMBER PRAHA</a:t>
            </a:r>
          </a:p>
          <a:p>
            <a:pPr algn="ctr">
              <a:tabLst>
                <a:tab pos="7888288" algn="l"/>
              </a:tabLst>
            </a:pPr>
            <a:r>
              <a:rPr lang="cs-CZ" sz="3000" u="sng" dirty="0"/>
              <a:t>statické schéma </a:t>
            </a:r>
          </a:p>
        </p:txBody>
      </p:sp>
    </p:spTree>
    <p:extLst>
      <p:ext uri="{BB962C8B-B14F-4D97-AF65-F5344CB8AC3E}">
        <p14:creationId xmlns:p14="http://schemas.microsoft.com/office/powerpoint/2010/main" xmlns="" val="625976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81EAD698-0B5E-BAE8-881A-18CD05D76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192646DD-96AF-BF7B-2472-2C77C45BA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D46B1FC3-FE33-5E36-39EA-7FA590ACB6AC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5389626D-EFA0-9F3B-5E0E-628CA93500B1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2" name="Picture 30" descr="Červený kohout">
            <a:extLst>
              <a:ext uri="{FF2B5EF4-FFF2-40B4-BE49-F238E27FC236}">
                <a16:creationId xmlns:a16="http://schemas.microsoft.com/office/drawing/2014/main" xmlns="" id="{F9AACC5E-F61B-20FE-B00C-7E054C95A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ovací čára 13">
            <a:extLst>
              <a:ext uri="{FF2B5EF4-FFF2-40B4-BE49-F238E27FC236}">
                <a16:creationId xmlns:a16="http://schemas.microsoft.com/office/drawing/2014/main" xmlns="" id="{4285DE82-94FC-619A-1FD1-0A5DE4851703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62188" y="1146883"/>
            <a:ext cx="84296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2000" dirty="0"/>
              <a:t>projektové řešení požární ochrany a statiky dle EC5- výpočtový model</a:t>
            </a:r>
          </a:p>
          <a:p>
            <a:pPr>
              <a:buFontTx/>
              <a:buChar char="-"/>
            </a:pPr>
            <a:r>
              <a:rPr lang="cs-CZ" sz="2000" dirty="0"/>
              <a:t>koordinace požadavků PBŘ, statiky, akustiky, </a:t>
            </a:r>
            <a:r>
              <a:rPr lang="cs-CZ" sz="2000" dirty="0" err="1"/>
              <a:t>enviromentu</a:t>
            </a:r>
            <a:r>
              <a:rPr lang="cs-CZ" sz="2000" dirty="0"/>
              <a:t> a tepelné techniky- 	= koordinace všech požadavků OTP na výstavbu dle stavebního zákona</a:t>
            </a:r>
          </a:p>
          <a:p>
            <a:r>
              <a:rPr lang="cs-CZ" sz="2000" dirty="0"/>
              <a:t>+ doplňková ochrana pasivními či aktivními prvky požární ochrany</a:t>
            </a:r>
          </a:p>
          <a:p>
            <a:r>
              <a:rPr lang="cs-CZ" sz="2000" b="1" dirty="0"/>
              <a:t>Jak na to ?</a:t>
            </a:r>
          </a:p>
          <a:p>
            <a:r>
              <a:rPr lang="cs-CZ" sz="2000" dirty="0"/>
              <a:t>-použití inženýrského přístupu s podporou BIM, EC a metodik požárních scénářů</a:t>
            </a:r>
          </a:p>
          <a:p>
            <a:pPr>
              <a:buFontTx/>
              <a:buChar char="-"/>
            </a:pPr>
            <a:r>
              <a:rPr lang="cs-CZ" sz="2000" dirty="0"/>
              <a:t>Využití stávajících postupů v normách kodexu požární bezpečnosti pro srovnávací posouzení –smíšené konstrukce x </a:t>
            </a:r>
            <a:r>
              <a:rPr lang="cs-CZ" sz="2000" dirty="0" err="1"/>
              <a:t>hořl</a:t>
            </a:r>
            <a:r>
              <a:rPr lang="cs-CZ" sz="2000" dirty="0"/>
              <a:t>. </a:t>
            </a:r>
            <a:r>
              <a:rPr lang="cs-CZ" sz="2000" dirty="0" err="1"/>
              <a:t>kce</a:t>
            </a:r>
            <a:endParaRPr lang="cs-CZ" sz="2000" dirty="0"/>
          </a:p>
          <a:p>
            <a:pPr>
              <a:buFontTx/>
              <a:buChar char="-"/>
            </a:pPr>
            <a:r>
              <a:rPr lang="cs-CZ" sz="2000" dirty="0"/>
              <a:t>doplnění konstrukčních řešení požární bezpečnosti dle </a:t>
            </a:r>
            <a:r>
              <a:rPr lang="cs-CZ" sz="2000" dirty="0" err="1"/>
              <a:t>zahr</a:t>
            </a:r>
            <a:r>
              <a:rPr lang="cs-CZ" sz="2000" dirty="0"/>
              <a:t>. zkušeností</a:t>
            </a:r>
          </a:p>
          <a:p>
            <a:pPr>
              <a:buFontTx/>
              <a:buChar char="-"/>
            </a:pPr>
            <a:r>
              <a:rPr lang="cs-CZ" sz="2000" b="1" dirty="0"/>
              <a:t>výpočtový model</a:t>
            </a:r>
            <a:r>
              <a:rPr lang="cs-CZ" sz="2000" dirty="0"/>
              <a:t> pro hlavní nosné a požárně dělící konstrukce dle EC5 pro požární situaci, řešení </a:t>
            </a:r>
            <a:r>
              <a:rPr lang="cs-CZ" sz="2000" dirty="0" err="1"/>
              <a:t>pož</a:t>
            </a:r>
            <a:r>
              <a:rPr lang="cs-CZ" sz="2000" dirty="0"/>
              <a:t>. úniků osob, požárního zásahu, </a:t>
            </a:r>
          </a:p>
          <a:p>
            <a:pPr>
              <a:buFontTx/>
              <a:buChar char="-"/>
            </a:pPr>
            <a:r>
              <a:rPr lang="cs-CZ" sz="2000" b="1" dirty="0"/>
              <a:t>certifikované</a:t>
            </a:r>
            <a:r>
              <a:rPr lang="cs-CZ" sz="2000" dirty="0"/>
              <a:t> řešení požárních odolností pro hlavní nosné konstrukce</a:t>
            </a:r>
          </a:p>
          <a:p>
            <a:pPr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r>
              <a:rPr lang="cs-CZ" sz="2000" dirty="0"/>
              <a:t>řešení stavby z hlediska </a:t>
            </a:r>
            <a:r>
              <a:rPr lang="cs-CZ" sz="2000" b="1" dirty="0"/>
              <a:t>trvalé udržitelnosti </a:t>
            </a:r>
            <a:r>
              <a:rPr lang="cs-CZ" sz="2000" dirty="0"/>
              <a:t>a správy nemovitosti !</a:t>
            </a:r>
          </a:p>
          <a:p>
            <a:endParaRPr lang="cs-CZ" sz="20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330525" y="320931"/>
            <a:ext cx="8429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u="sng" dirty="0"/>
              <a:t>INŽENÝRSKÝ PŘÍSTUP V ŘEŠENÍ DŘEVOSTAVEB </a:t>
            </a:r>
          </a:p>
          <a:p>
            <a:pPr algn="ctr"/>
            <a:r>
              <a:rPr lang="cs-CZ" sz="3000" b="1" u="sng" dirty="0"/>
              <a:t>NAD POŽÁRNÍ VÝŠKU 12 m  </a:t>
            </a:r>
          </a:p>
        </p:txBody>
      </p:sp>
    </p:spTree>
    <p:extLst>
      <p:ext uri="{BB962C8B-B14F-4D97-AF65-F5344CB8AC3E}">
        <p14:creationId xmlns:p14="http://schemas.microsoft.com/office/powerpoint/2010/main" xmlns="" val="1204996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4333A56B-6CB8-F468-B3F1-00B724206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1413B87A-6C33-78E5-0B63-C33C3131E7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98"/>
          <a:stretch/>
        </p:blipFill>
        <p:spPr>
          <a:xfrm>
            <a:off x="379511" y="903696"/>
            <a:ext cx="8384977" cy="4867553"/>
          </a:xfrm>
          <a:prstGeom prst="rect">
            <a:avLst/>
          </a:prstGeom>
        </p:spPr>
      </p:pic>
      <p:pic>
        <p:nvPicPr>
          <p:cNvPr id="10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EF33485E-8498-97AB-3CA8-E9505FE81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7C9620E1-F475-04B3-E8D9-6D8BBB37A4CA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xmlns="" id="{5FA228C0-EA0E-A0E3-801E-4B9D31E72CE4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3" name="Picture 30" descr="Červený kohout">
            <a:extLst>
              <a:ext uri="{FF2B5EF4-FFF2-40B4-BE49-F238E27FC236}">
                <a16:creationId xmlns:a16="http://schemas.microsoft.com/office/drawing/2014/main" xmlns="" id="{561FD387-E753-CBCF-96EA-CDCD8BA4A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ovací čára 13">
            <a:extLst>
              <a:ext uri="{FF2B5EF4-FFF2-40B4-BE49-F238E27FC236}">
                <a16:creationId xmlns:a16="http://schemas.microsoft.com/office/drawing/2014/main" xmlns="" id="{3107DD80-2FCB-39EC-E45F-36A678491FD0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3452B09B-4D2D-80E4-D1C3-7ED903AD6623}"/>
              </a:ext>
            </a:extLst>
          </p:cNvPr>
          <p:cNvSpPr txBox="1"/>
          <p:nvPr/>
        </p:nvSpPr>
        <p:spPr>
          <a:xfrm>
            <a:off x="461943" y="228012"/>
            <a:ext cx="82201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STAVBA: </a:t>
            </a:r>
            <a:r>
              <a:rPr lang="cs-CZ" sz="3000" b="1" u="sng" dirty="0" smtClean="0"/>
              <a:t>TIMBER </a:t>
            </a:r>
            <a:r>
              <a:rPr lang="cs-CZ" sz="3000" b="1" u="sng" dirty="0"/>
              <a:t>PRAHA</a:t>
            </a:r>
          </a:p>
        </p:txBody>
      </p:sp>
    </p:spTree>
    <p:extLst>
      <p:ext uri="{BB962C8B-B14F-4D97-AF65-F5344CB8AC3E}">
        <p14:creationId xmlns:p14="http://schemas.microsoft.com/office/powerpoint/2010/main" xmlns="" val="3619039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89DD155B-F367-936D-B809-7350DBB8F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B01D7C16-E8C0-D32E-1C52-FA8280737F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65"/>
          <a:stretch/>
        </p:blipFill>
        <p:spPr>
          <a:xfrm rot="5400000">
            <a:off x="4244621" y="1415510"/>
            <a:ext cx="4863492" cy="3920702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xmlns="" id="{190643FA-A6A8-4C4F-36A0-2094B4CE6F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65"/>
          <a:stretch/>
        </p:blipFill>
        <p:spPr>
          <a:xfrm rot="5400000">
            <a:off x="99948" y="1415509"/>
            <a:ext cx="4863493" cy="3920701"/>
          </a:xfrm>
          <a:prstGeom prst="rect">
            <a:avLst/>
          </a:prstGeom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07A96E00-8882-8DB4-4E0C-B5DF83800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256DC112-9EFE-5B09-48CD-046E7500C678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18627294-8DE4-08F4-566E-828EF80B9168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3" name="Picture 30" descr="Červený kohout">
            <a:extLst>
              <a:ext uri="{FF2B5EF4-FFF2-40B4-BE49-F238E27FC236}">
                <a16:creationId xmlns:a16="http://schemas.microsoft.com/office/drawing/2014/main" xmlns="" id="{89469332-656D-949E-561C-F12D56F35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ovací čára 13">
            <a:extLst>
              <a:ext uri="{FF2B5EF4-FFF2-40B4-BE49-F238E27FC236}">
                <a16:creationId xmlns:a16="http://schemas.microsoft.com/office/drawing/2014/main" xmlns="" id="{4A93F170-2C22-FC75-A29D-2B386C0BD6C9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9DB11249-980C-0A6D-8331-B3CF2983B015}"/>
              </a:ext>
            </a:extLst>
          </p:cNvPr>
          <p:cNvSpPr txBox="1"/>
          <p:nvPr/>
        </p:nvSpPr>
        <p:spPr>
          <a:xfrm>
            <a:off x="461943" y="228012"/>
            <a:ext cx="82201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STAVBA: </a:t>
            </a:r>
            <a:r>
              <a:rPr lang="cs-CZ" sz="3000" b="1" u="sng" dirty="0" smtClean="0"/>
              <a:t>TIMBER </a:t>
            </a:r>
            <a:r>
              <a:rPr lang="cs-CZ" sz="3000" b="1" u="sng" dirty="0"/>
              <a:t>PRAHA</a:t>
            </a:r>
          </a:p>
        </p:txBody>
      </p:sp>
    </p:spTree>
    <p:extLst>
      <p:ext uri="{BB962C8B-B14F-4D97-AF65-F5344CB8AC3E}">
        <p14:creationId xmlns:p14="http://schemas.microsoft.com/office/powerpoint/2010/main" xmlns="" val="37698884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261E197D-00D4-610C-369E-3F8E0BA5B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1DF95FE5-E7B2-D8DE-1EDE-5FD9C32788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46" b="12764"/>
          <a:stretch/>
        </p:blipFill>
        <p:spPr>
          <a:xfrm>
            <a:off x="380541" y="913696"/>
            <a:ext cx="8382916" cy="4859359"/>
          </a:xfrm>
          <a:prstGeom prst="rect">
            <a:avLst/>
          </a:prstGeom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2B646D94-1A6A-5CE1-1EE6-841AD735F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EC140993-5810-1A78-C986-F9121823F6B1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xmlns="" id="{249ADBB9-E729-FBD5-4E59-844BF905F9B5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3" name="Picture 30" descr="Červený kohout">
            <a:extLst>
              <a:ext uri="{FF2B5EF4-FFF2-40B4-BE49-F238E27FC236}">
                <a16:creationId xmlns:a16="http://schemas.microsoft.com/office/drawing/2014/main" xmlns="" id="{436CFA9F-AD25-3BFC-910B-6A70E16C9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ovací čára 13">
            <a:extLst>
              <a:ext uri="{FF2B5EF4-FFF2-40B4-BE49-F238E27FC236}">
                <a16:creationId xmlns:a16="http://schemas.microsoft.com/office/drawing/2014/main" xmlns="" id="{CAE22295-78C4-D4E1-233D-9A07AABA99DE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B21A98FF-B0B1-E32D-4FF1-03C5A29916F8}"/>
              </a:ext>
            </a:extLst>
          </p:cNvPr>
          <p:cNvSpPr txBox="1"/>
          <p:nvPr/>
        </p:nvSpPr>
        <p:spPr>
          <a:xfrm>
            <a:off x="461943" y="228012"/>
            <a:ext cx="82201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STAVBA: </a:t>
            </a:r>
            <a:r>
              <a:rPr lang="cs-CZ" sz="3000" b="1" u="sng" dirty="0" smtClean="0"/>
              <a:t>TIMBER </a:t>
            </a:r>
            <a:r>
              <a:rPr lang="cs-CZ" sz="3000" b="1" u="sng" dirty="0"/>
              <a:t>PRAHA</a:t>
            </a:r>
          </a:p>
        </p:txBody>
      </p:sp>
    </p:spTree>
    <p:extLst>
      <p:ext uri="{BB962C8B-B14F-4D97-AF65-F5344CB8AC3E}">
        <p14:creationId xmlns:p14="http://schemas.microsoft.com/office/powerpoint/2010/main" xmlns="" val="2519470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48208E15-2867-DBCA-1A9D-3BADFD828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6DA7E44A-5B3D-CA40-24F5-DB130C13DB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4" t="31679"/>
          <a:stretch/>
        </p:blipFill>
        <p:spPr>
          <a:xfrm rot="5400000">
            <a:off x="-662497" y="2168980"/>
            <a:ext cx="4676440" cy="248248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40D7C4BD-E3CF-8CBA-04D8-7806F3038E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4" t="22280" b="-1"/>
          <a:stretch/>
        </p:blipFill>
        <p:spPr>
          <a:xfrm rot="5400000">
            <a:off x="2162365" y="1998208"/>
            <a:ext cx="4676404" cy="282399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C3AE2831-BA70-927D-CDA2-28F747542A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27" b="25074"/>
          <a:stretch/>
        </p:blipFill>
        <p:spPr>
          <a:xfrm rot="5400000">
            <a:off x="5113609" y="2042563"/>
            <a:ext cx="4676403" cy="2735288"/>
          </a:xfrm>
          <a:prstGeom prst="rect">
            <a:avLst/>
          </a:prstGeom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BDFD8B67-7B71-220C-9062-04E519A89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1F051608-2EDA-6496-D571-ACBFE5808368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5D08310B-9961-7296-4048-29118D3F7F79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3" name="Picture 30" descr="Červený kohout">
            <a:extLst>
              <a:ext uri="{FF2B5EF4-FFF2-40B4-BE49-F238E27FC236}">
                <a16:creationId xmlns:a16="http://schemas.microsoft.com/office/drawing/2014/main" xmlns="" id="{67C57CA1-AEA1-2884-FC41-A79814634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Přímá spojovací čára 13">
            <a:extLst>
              <a:ext uri="{FF2B5EF4-FFF2-40B4-BE49-F238E27FC236}">
                <a16:creationId xmlns:a16="http://schemas.microsoft.com/office/drawing/2014/main" xmlns="" id="{276198FC-D641-F7CC-3D90-0BAAEFF81C5E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xmlns="" id="{15021040-5360-390F-CC3F-837431E33E13}"/>
              </a:ext>
            </a:extLst>
          </p:cNvPr>
          <p:cNvSpPr txBox="1"/>
          <p:nvPr/>
        </p:nvSpPr>
        <p:spPr>
          <a:xfrm>
            <a:off x="461943" y="228012"/>
            <a:ext cx="82201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STAVBA: </a:t>
            </a:r>
            <a:r>
              <a:rPr lang="cs-CZ" sz="3000" b="1" u="sng" dirty="0" smtClean="0"/>
              <a:t>/ </a:t>
            </a:r>
            <a:r>
              <a:rPr lang="cs-CZ" sz="3000" b="1" u="sng" dirty="0"/>
              <a:t>TIMBER PRAHA</a:t>
            </a:r>
          </a:p>
        </p:txBody>
      </p:sp>
    </p:spTree>
    <p:extLst>
      <p:ext uri="{BB962C8B-B14F-4D97-AF65-F5344CB8AC3E}">
        <p14:creationId xmlns:p14="http://schemas.microsoft.com/office/powerpoint/2010/main" xmlns="" val="786309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367DFADF-DB95-7295-A04B-6BEDB50C2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3570EC6A-6666-3BBC-AFF0-22FEE7B6E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xmlns="" id="{91C18D64-C3A4-B0AD-0545-1DE965FFA1B0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xmlns="" id="{51B465C8-AC0B-0AD4-D9CC-EFC40168EE19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4" name="Picture 30" descr="Červený kohout">
            <a:extLst>
              <a:ext uri="{FF2B5EF4-FFF2-40B4-BE49-F238E27FC236}">
                <a16:creationId xmlns:a16="http://schemas.microsoft.com/office/drawing/2014/main" xmlns="" id="{A1A6B8EB-2157-C597-181C-C8D329EDD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Přímá spojovací čára 13">
            <a:extLst>
              <a:ext uri="{FF2B5EF4-FFF2-40B4-BE49-F238E27FC236}">
                <a16:creationId xmlns:a16="http://schemas.microsoft.com/office/drawing/2014/main" xmlns="" id="{A56C79F1-B4B9-016F-729B-1BE9D10CD52A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xmlns="" id="{4D9F77D0-66D5-39AD-54DC-41A4EE450318}"/>
              </a:ext>
            </a:extLst>
          </p:cNvPr>
          <p:cNvSpPr txBox="1"/>
          <p:nvPr/>
        </p:nvSpPr>
        <p:spPr>
          <a:xfrm>
            <a:off x="1" y="228012"/>
            <a:ext cx="9143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STAVBA: TIMBER PRAHA-video</a:t>
            </a:r>
          </a:p>
        </p:txBody>
      </p:sp>
      <p:pic>
        <p:nvPicPr>
          <p:cNvPr id="3" name="Timber2">
            <a:hlinkClick r:id="" action="ppaction://media"/>
            <a:extLst>
              <a:ext uri="{FF2B5EF4-FFF2-40B4-BE49-F238E27FC236}">
                <a16:creationId xmlns:a16="http://schemas.microsoft.com/office/drawing/2014/main" xmlns="" id="{85C9E63A-55DF-0025-D6CD-54DB72DFC6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0" y="849313"/>
            <a:ext cx="9144000" cy="515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80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31DF6B6D-71AD-9342-DDE2-1E2A27263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1"/>
          <a:stretch/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xmlns="" id="{BD5B533C-5876-34B6-7A1B-0F5F3543BD8A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FEA748C6-5479-6FA5-AF35-4DA009849905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cxnSp>
        <p:nvCxnSpPr>
          <p:cNvPr id="12" name="Přímá spojovací čára 13">
            <a:extLst>
              <a:ext uri="{FF2B5EF4-FFF2-40B4-BE49-F238E27FC236}">
                <a16:creationId xmlns:a16="http://schemas.microsoft.com/office/drawing/2014/main" xmlns="" id="{1176A3AD-0A71-91E3-6806-9CE1A8D25BFA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C9907BB5-52A3-5B37-D2E0-7C7DE8D57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pic>
        <p:nvPicPr>
          <p:cNvPr id="5" name="Picture 30" descr="Červený kohout">
            <a:extLst>
              <a:ext uri="{FF2B5EF4-FFF2-40B4-BE49-F238E27FC236}">
                <a16:creationId xmlns:a16="http://schemas.microsoft.com/office/drawing/2014/main" xmlns="" id="{8D961B6D-ECA7-371F-7089-B1902E7FC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>
            <a:extLst>
              <a:ext uri="{FF2B5EF4-FFF2-40B4-BE49-F238E27FC236}">
                <a16:creationId xmlns:a16="http://schemas.microsoft.com/office/drawing/2014/main" xmlns="" id="{F2DBA722-2177-9A7C-E005-68601AC18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715" b="3935"/>
          <a:stretch/>
        </p:blipFill>
        <p:spPr bwMode="auto">
          <a:xfrm>
            <a:off x="3457595" y="111984"/>
            <a:ext cx="5486400" cy="571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F8E4705A-8760-F9E3-DBE9-A7191CAE0DAC}"/>
              </a:ext>
            </a:extLst>
          </p:cNvPr>
          <p:cNvSpPr txBox="1"/>
          <p:nvPr/>
        </p:nvSpPr>
        <p:spPr>
          <a:xfrm>
            <a:off x="231841" y="351260"/>
            <a:ext cx="31939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EXPO 2025</a:t>
            </a:r>
          </a:p>
          <a:p>
            <a:pPr algn="ctr">
              <a:tabLst>
                <a:tab pos="7888288" algn="l"/>
              </a:tabLst>
            </a:pPr>
            <a:r>
              <a:rPr lang="cs-CZ" sz="3000" u="sng" dirty="0"/>
              <a:t>ČESKÝ PAVILON</a:t>
            </a:r>
          </a:p>
          <a:p>
            <a:pPr algn="ctr">
              <a:tabLst>
                <a:tab pos="7888288" algn="l"/>
              </a:tabLst>
            </a:pPr>
            <a:r>
              <a:rPr lang="cs-CZ" sz="3000" u="sng" dirty="0"/>
              <a:t>OSACA, KANSAI, JAPAN</a:t>
            </a:r>
          </a:p>
          <a:p>
            <a:pPr algn="ctr">
              <a:tabLst>
                <a:tab pos="7888288" algn="l"/>
              </a:tabLst>
            </a:pPr>
            <a:endParaRPr lang="cs-CZ" sz="3000" u="sng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0AFF3354-D1FA-5B8B-E354-B53148319BD2}"/>
              </a:ext>
            </a:extLst>
          </p:cNvPr>
          <p:cNvSpPr/>
          <p:nvPr/>
        </p:nvSpPr>
        <p:spPr>
          <a:xfrm>
            <a:off x="505784" y="2241912"/>
            <a:ext cx="264603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76213" algn="l"/>
              </a:tabLst>
            </a:pPr>
            <a:r>
              <a:rPr lang="cs-CZ" sz="2000" dirty="0"/>
              <a:t>- 	Tématem pavilonu 	Česko je „Talent a 	kreativita pro život“</a:t>
            </a:r>
          </a:p>
          <a:p>
            <a:pPr>
              <a:tabLst>
                <a:tab pos="176213" algn="l"/>
              </a:tabLst>
            </a:pPr>
            <a:endParaRPr lang="cs-CZ" sz="1000" dirty="0"/>
          </a:p>
          <a:p>
            <a:pPr>
              <a:tabLst>
                <a:tab pos="176213" algn="l"/>
              </a:tabLst>
            </a:pPr>
            <a:r>
              <a:rPr lang="cs-CZ" sz="2000" dirty="0"/>
              <a:t>-	Pavilon bude tvořen 	spojením moderních i 	tradičních technologií</a:t>
            </a:r>
          </a:p>
          <a:p>
            <a:pPr>
              <a:tabLst>
                <a:tab pos="176213" algn="l"/>
              </a:tabLst>
            </a:pPr>
            <a:endParaRPr lang="cs-CZ" sz="1000" dirty="0"/>
          </a:p>
          <a:p>
            <a:pPr>
              <a:tabLst>
                <a:tab pos="176213" algn="l"/>
              </a:tabLst>
            </a:pPr>
            <a:r>
              <a:rPr lang="cs-CZ" sz="2000" dirty="0"/>
              <a:t>-	Konstrukce bude z 	CLT panelů a fasádu 	pokryje umělecký 	český křišťál</a:t>
            </a:r>
          </a:p>
        </p:txBody>
      </p:sp>
      <p:pic>
        <p:nvPicPr>
          <p:cNvPr id="8" name="Picture 8" descr="Expo 2025 - Wikipedia">
            <a:extLst>
              <a:ext uri="{FF2B5EF4-FFF2-40B4-BE49-F238E27FC236}">
                <a16:creationId xmlns:a16="http://schemas.microsoft.com/office/drawing/2014/main" xmlns="" id="{7B79B098-D014-4B95-4F05-CD122DA40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3189"/>
            <a:ext cx="955782" cy="157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81788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31DF6B6D-71AD-9342-DDE2-1E2A27263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1"/>
          <a:stretch/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xmlns="" id="{BD5B533C-5876-34B6-7A1B-0F5F3543BD8A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FEA748C6-5479-6FA5-AF35-4DA009849905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cxnSp>
        <p:nvCxnSpPr>
          <p:cNvPr id="12" name="Přímá spojovací čára 13">
            <a:extLst>
              <a:ext uri="{FF2B5EF4-FFF2-40B4-BE49-F238E27FC236}">
                <a16:creationId xmlns:a16="http://schemas.microsoft.com/office/drawing/2014/main" xmlns="" id="{1176A3AD-0A71-91E3-6806-9CE1A8D25BFA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C9907BB5-52A3-5B37-D2E0-7C7DE8D57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pic>
        <p:nvPicPr>
          <p:cNvPr id="5" name="Picture 30" descr="Červený kohout">
            <a:extLst>
              <a:ext uri="{FF2B5EF4-FFF2-40B4-BE49-F238E27FC236}">
                <a16:creationId xmlns:a16="http://schemas.microsoft.com/office/drawing/2014/main" xmlns="" id="{8D961B6D-ECA7-371F-7089-B1902E7FC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F8E4705A-8760-F9E3-DBE9-A7191CAE0DAC}"/>
              </a:ext>
            </a:extLst>
          </p:cNvPr>
          <p:cNvSpPr txBox="1"/>
          <p:nvPr/>
        </p:nvSpPr>
        <p:spPr>
          <a:xfrm>
            <a:off x="-2234256" y="351260"/>
            <a:ext cx="82201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EXPO 2025</a:t>
            </a:r>
          </a:p>
          <a:p>
            <a:pPr algn="ctr">
              <a:tabLst>
                <a:tab pos="7888288" algn="l"/>
              </a:tabLst>
            </a:pPr>
            <a:r>
              <a:rPr lang="cs-CZ" sz="3000" u="sng" dirty="0"/>
              <a:t>ČESKÝ PAVILON</a:t>
            </a:r>
          </a:p>
          <a:p>
            <a:pPr algn="ctr">
              <a:tabLst>
                <a:tab pos="7888288" algn="l"/>
              </a:tabLst>
            </a:pPr>
            <a:r>
              <a:rPr lang="cs-CZ" sz="3000" u="sng" dirty="0"/>
              <a:t>OSACA, KANSAI, JAPAN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0AFF3354-D1FA-5B8B-E354-B53148319BD2}"/>
              </a:ext>
            </a:extLst>
          </p:cNvPr>
          <p:cNvSpPr/>
          <p:nvPr/>
        </p:nvSpPr>
        <p:spPr>
          <a:xfrm>
            <a:off x="623748" y="1754110"/>
            <a:ext cx="26460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76213" algn="l"/>
              </a:tabLst>
            </a:pPr>
            <a:endParaRPr lang="cs-CZ" sz="1000" dirty="0"/>
          </a:p>
          <a:p>
            <a:pPr>
              <a:tabLst>
                <a:tab pos="176213" algn="l"/>
              </a:tabLst>
            </a:pPr>
            <a:r>
              <a:rPr lang="cs-CZ" sz="2000" dirty="0"/>
              <a:t>-	Problém požadavku na nehořlavost je obdobný jako v ČR- lze do 5np. </a:t>
            </a:r>
          </a:p>
          <a:p>
            <a:pPr>
              <a:tabLst>
                <a:tab pos="176213" algn="l"/>
              </a:tabLst>
            </a:pPr>
            <a:endParaRPr lang="cs-CZ" sz="1000" dirty="0"/>
          </a:p>
          <a:p>
            <a:pPr>
              <a:tabLst>
                <a:tab pos="176213" algn="l"/>
              </a:tabLst>
            </a:pPr>
            <a:r>
              <a:rPr lang="cs-CZ" sz="2000" dirty="0"/>
              <a:t>-	</a:t>
            </a:r>
            <a:r>
              <a:rPr lang="cs-CZ" sz="2000" dirty="0" err="1"/>
              <a:t>Zakladní</a:t>
            </a:r>
            <a:r>
              <a:rPr lang="cs-CZ" sz="2000" dirty="0"/>
              <a:t> požární scénář je určen únikem osob a požadavky na odolnost konstrukcí</a:t>
            </a:r>
          </a:p>
        </p:txBody>
      </p:sp>
      <p:pic>
        <p:nvPicPr>
          <p:cNvPr id="8" name="Picture 8" descr="Expo 2025 - Wikipedia">
            <a:extLst>
              <a:ext uri="{FF2B5EF4-FFF2-40B4-BE49-F238E27FC236}">
                <a16:creationId xmlns:a16="http://schemas.microsoft.com/office/drawing/2014/main" xmlns="" id="{7B79B098-D014-4B95-4F05-CD122DA40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53188"/>
            <a:ext cx="595742" cy="98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F794CC93-08AB-FCB0-0064-BE7E91AF9D7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68112" y="164848"/>
            <a:ext cx="4433429" cy="272924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48B804F1-882E-6C79-999D-70F306435A9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70172" y="2991917"/>
            <a:ext cx="4431369" cy="287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63935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31DF6B6D-71AD-9342-DDE2-1E2A27263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1"/>
          <a:stretch/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xmlns="" id="{BD5B533C-5876-34B6-7A1B-0F5F3543BD8A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FEA748C6-5479-6FA5-AF35-4DA009849905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cxnSp>
        <p:nvCxnSpPr>
          <p:cNvPr id="12" name="Přímá spojovací čára 13">
            <a:extLst>
              <a:ext uri="{FF2B5EF4-FFF2-40B4-BE49-F238E27FC236}">
                <a16:creationId xmlns:a16="http://schemas.microsoft.com/office/drawing/2014/main" xmlns="" id="{1176A3AD-0A71-91E3-6806-9CE1A8D25BFA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C9907BB5-52A3-5B37-D2E0-7C7DE8D57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pic>
        <p:nvPicPr>
          <p:cNvPr id="5" name="Picture 30" descr="Červený kohout">
            <a:extLst>
              <a:ext uri="{FF2B5EF4-FFF2-40B4-BE49-F238E27FC236}">
                <a16:creationId xmlns:a16="http://schemas.microsoft.com/office/drawing/2014/main" xmlns="" id="{8D961B6D-ECA7-371F-7089-B1902E7FC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F8E4705A-8760-F9E3-DBE9-A7191CAE0DAC}"/>
              </a:ext>
            </a:extLst>
          </p:cNvPr>
          <p:cNvSpPr txBox="1"/>
          <p:nvPr/>
        </p:nvSpPr>
        <p:spPr>
          <a:xfrm>
            <a:off x="-2234256" y="351260"/>
            <a:ext cx="82201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EXPO 2025</a:t>
            </a:r>
          </a:p>
          <a:p>
            <a:pPr algn="ctr">
              <a:tabLst>
                <a:tab pos="7888288" algn="l"/>
              </a:tabLst>
            </a:pPr>
            <a:r>
              <a:rPr lang="cs-CZ" sz="3000" u="sng" dirty="0"/>
              <a:t>ČESKÝ PAVILON</a:t>
            </a:r>
          </a:p>
          <a:p>
            <a:pPr algn="ctr">
              <a:tabLst>
                <a:tab pos="7888288" algn="l"/>
              </a:tabLst>
            </a:pPr>
            <a:r>
              <a:rPr lang="cs-CZ" sz="3000" u="sng" dirty="0"/>
              <a:t>OSACA, KANSAI, JAPAN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0AFF3354-D1FA-5B8B-E354-B53148319BD2}"/>
              </a:ext>
            </a:extLst>
          </p:cNvPr>
          <p:cNvSpPr/>
          <p:nvPr/>
        </p:nvSpPr>
        <p:spPr>
          <a:xfrm>
            <a:off x="623748" y="1754110"/>
            <a:ext cx="30841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  <a:tabLst>
                <a:tab pos="176213" algn="l"/>
              </a:tabLst>
            </a:pPr>
            <a:r>
              <a:rPr lang="cs-CZ" sz="2000" dirty="0" smtClean="0"/>
              <a:t>Výpočet </a:t>
            </a:r>
            <a:r>
              <a:rPr lang="cs-CZ" sz="2000" dirty="0"/>
              <a:t>je řešen dle </a:t>
            </a:r>
            <a:r>
              <a:rPr lang="cs-CZ" sz="2000" dirty="0" err="1"/>
              <a:t>Eurokódů</a:t>
            </a:r>
            <a:r>
              <a:rPr lang="cs-CZ" sz="2000" dirty="0"/>
              <a:t> </a:t>
            </a:r>
            <a:r>
              <a:rPr lang="cs-CZ" sz="2000" dirty="0" smtClean="0"/>
              <a:t>1, 5 včetně </a:t>
            </a:r>
            <a:r>
              <a:rPr lang="cs-CZ" sz="2000" dirty="0"/>
              <a:t>seismicity a varianty hurikánu (</a:t>
            </a:r>
            <a:r>
              <a:rPr lang="cs-CZ" sz="2000" dirty="0" smtClean="0"/>
              <a:t>2x) </a:t>
            </a:r>
            <a:endParaRPr lang="cs-CZ" sz="2000" dirty="0"/>
          </a:p>
          <a:p>
            <a:pPr>
              <a:buFontTx/>
              <a:buChar char="-"/>
              <a:tabLst>
                <a:tab pos="176213" algn="l"/>
              </a:tabLst>
            </a:pPr>
            <a:r>
              <a:rPr lang="cs-CZ" sz="2000" dirty="0"/>
              <a:t>	</a:t>
            </a:r>
            <a:r>
              <a:rPr lang="cs-CZ" sz="2000" dirty="0" smtClean="0"/>
              <a:t>Požární odolnost základního nosného systém u R60</a:t>
            </a:r>
          </a:p>
          <a:p>
            <a:pPr>
              <a:buFontTx/>
              <a:buChar char="-"/>
              <a:tabLst>
                <a:tab pos="176213" algn="l"/>
              </a:tabLst>
            </a:pPr>
            <a:endParaRPr lang="cs-CZ" sz="2000" dirty="0"/>
          </a:p>
          <a:p>
            <a:pPr>
              <a:buFontTx/>
              <a:buChar char="-"/>
              <a:tabLst>
                <a:tab pos="176213" algn="l"/>
              </a:tabLst>
            </a:pPr>
            <a:r>
              <a:rPr lang="cs-CZ" sz="2000" dirty="0" smtClean="0"/>
              <a:t>Na konstrukci je aplikován nátěr pro snížení odhořívání (od 13min.) </a:t>
            </a:r>
          </a:p>
          <a:p>
            <a:pPr>
              <a:buFontTx/>
              <a:buChar char="-"/>
              <a:tabLst>
                <a:tab pos="176213" algn="l"/>
              </a:tabLst>
            </a:pPr>
            <a:endParaRPr lang="cs-CZ" sz="2000" dirty="0" smtClean="0"/>
          </a:p>
          <a:p>
            <a:pPr>
              <a:buFontTx/>
              <a:buChar char="-"/>
              <a:tabLst>
                <a:tab pos="176213" algn="l"/>
              </a:tabLst>
            </a:pPr>
            <a:r>
              <a:rPr lang="cs-CZ" sz="2000" dirty="0" smtClean="0"/>
              <a:t> tř. reakce na oh</a:t>
            </a:r>
            <a:r>
              <a:rPr lang="cs-CZ" sz="2000" dirty="0" smtClean="0"/>
              <a:t>eň</a:t>
            </a:r>
            <a:r>
              <a:rPr lang="cs-CZ" sz="2000" dirty="0" smtClean="0"/>
              <a:t> B-s1-d0</a:t>
            </a:r>
            <a:endParaRPr lang="cs-CZ" sz="2000" dirty="0"/>
          </a:p>
        </p:txBody>
      </p:sp>
      <p:pic>
        <p:nvPicPr>
          <p:cNvPr id="8" name="Picture 8" descr="Expo 2025 - Wikipedia">
            <a:extLst>
              <a:ext uri="{FF2B5EF4-FFF2-40B4-BE49-F238E27FC236}">
                <a16:creationId xmlns:a16="http://schemas.microsoft.com/office/drawing/2014/main" xmlns="" id="{7B79B098-D014-4B95-4F05-CD122DA40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53188"/>
            <a:ext cx="595742" cy="98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Obrázek 2" descr="image0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908720"/>
            <a:ext cx="3406775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ázek 3" descr="image00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3573016"/>
            <a:ext cx="340677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96393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31DF6B6D-71AD-9342-DDE2-1E2A27263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1"/>
          <a:stretch/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xmlns="" id="{BD5B533C-5876-34B6-7A1B-0F5F3543BD8A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FEA748C6-5479-6FA5-AF35-4DA009849905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cxnSp>
        <p:nvCxnSpPr>
          <p:cNvPr id="12" name="Přímá spojovací čára 13">
            <a:extLst>
              <a:ext uri="{FF2B5EF4-FFF2-40B4-BE49-F238E27FC236}">
                <a16:creationId xmlns:a16="http://schemas.microsoft.com/office/drawing/2014/main" xmlns="" id="{1176A3AD-0A71-91E3-6806-9CE1A8D25BFA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C9907BB5-52A3-5B37-D2E0-7C7DE8D57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pic>
        <p:nvPicPr>
          <p:cNvPr id="5" name="Picture 30" descr="Červený kohout">
            <a:extLst>
              <a:ext uri="{FF2B5EF4-FFF2-40B4-BE49-F238E27FC236}">
                <a16:creationId xmlns:a16="http://schemas.microsoft.com/office/drawing/2014/main" xmlns="" id="{8D961B6D-ECA7-371F-7089-B1902E7FC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F8E4705A-8760-F9E3-DBE9-A7191CAE0DAC}"/>
              </a:ext>
            </a:extLst>
          </p:cNvPr>
          <p:cNvSpPr txBox="1"/>
          <p:nvPr/>
        </p:nvSpPr>
        <p:spPr>
          <a:xfrm>
            <a:off x="-2234256" y="351260"/>
            <a:ext cx="8220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888288" algn="l"/>
              </a:tabLst>
            </a:pPr>
            <a:r>
              <a:rPr lang="cs-CZ" sz="3000" b="1" u="sng" dirty="0"/>
              <a:t>EXPO 2025</a:t>
            </a:r>
          </a:p>
          <a:p>
            <a:pPr algn="ctr">
              <a:tabLst>
                <a:tab pos="7888288" algn="l"/>
              </a:tabLst>
            </a:pPr>
            <a:r>
              <a:rPr lang="cs-CZ" sz="3000" u="sng" dirty="0"/>
              <a:t>ČESKÝ PAVILON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0AFF3354-D1FA-5B8B-E354-B53148319BD2}"/>
              </a:ext>
            </a:extLst>
          </p:cNvPr>
          <p:cNvSpPr/>
          <p:nvPr/>
        </p:nvSpPr>
        <p:spPr>
          <a:xfrm>
            <a:off x="623748" y="1754110"/>
            <a:ext cx="264603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76213" algn="l"/>
              </a:tabLst>
            </a:pPr>
            <a:r>
              <a:rPr lang="cs-CZ" sz="2000" dirty="0"/>
              <a:t>- 	Výpočet je řešen dle Eurokódů včetně seismicity a varianty hurikánu (2x)</a:t>
            </a:r>
          </a:p>
          <a:p>
            <a:pPr>
              <a:tabLst>
                <a:tab pos="176213" algn="l"/>
              </a:tabLst>
            </a:pPr>
            <a:endParaRPr lang="cs-CZ" sz="1000" dirty="0"/>
          </a:p>
          <a:p>
            <a:pPr>
              <a:tabLst>
                <a:tab pos="176213" algn="l"/>
              </a:tabLst>
            </a:pPr>
            <a:r>
              <a:rPr lang="cs-CZ" sz="2000" dirty="0"/>
              <a:t>-	Problém požadavku na nehořlavost je obdobný jako v ČR- lze do 5np. </a:t>
            </a:r>
          </a:p>
          <a:p>
            <a:pPr>
              <a:tabLst>
                <a:tab pos="176213" algn="l"/>
              </a:tabLst>
            </a:pPr>
            <a:endParaRPr lang="cs-CZ" sz="1000" dirty="0"/>
          </a:p>
          <a:p>
            <a:pPr>
              <a:tabLst>
                <a:tab pos="176213" algn="l"/>
              </a:tabLst>
            </a:pPr>
            <a:r>
              <a:rPr lang="cs-CZ" sz="2000" dirty="0"/>
              <a:t>-	</a:t>
            </a:r>
            <a:r>
              <a:rPr lang="cs-CZ" sz="2000" dirty="0" err="1"/>
              <a:t>Zakladní</a:t>
            </a:r>
            <a:r>
              <a:rPr lang="cs-CZ" sz="2000" dirty="0"/>
              <a:t> požární scénář je určen únikem osob a požadavky na odolnost konstrukcí</a:t>
            </a:r>
          </a:p>
        </p:txBody>
      </p:sp>
      <p:pic>
        <p:nvPicPr>
          <p:cNvPr id="8" name="Picture 8" descr="Expo 2025 - Wikipedia">
            <a:extLst>
              <a:ext uri="{FF2B5EF4-FFF2-40B4-BE49-F238E27FC236}">
                <a16:creationId xmlns:a16="http://schemas.microsoft.com/office/drawing/2014/main" xmlns="" id="{7B79B098-D014-4B95-4F05-CD122DA40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53189"/>
            <a:ext cx="523734" cy="86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8B2AF18B-3927-0643-41CD-B3C3638743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707" t="4407" r="10970" b="4828"/>
          <a:stretch/>
        </p:blipFill>
        <p:spPr>
          <a:xfrm>
            <a:off x="3269778" y="653418"/>
            <a:ext cx="4912376" cy="489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60844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217830C5-DD6E-74F1-86EF-401EDBC94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611560" y="1117818"/>
            <a:ext cx="792088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Hlavním cílem </a:t>
            </a:r>
            <a:r>
              <a:rPr lang="cs-CZ" sz="2000" dirty="0"/>
              <a:t>našeho řešení dřevostaveb je návod na úpravu technických norem a snaha o vyšší využívání dřeva v ČR. Využívat naše ekologické bohatství, a to dřevo z našich lesů, je zásadní motivací. </a:t>
            </a:r>
          </a:p>
          <a:p>
            <a:pPr algn="just"/>
            <a:endParaRPr lang="cs-CZ" sz="1900" dirty="0"/>
          </a:p>
          <a:p>
            <a:pPr algn="just"/>
            <a:r>
              <a:rPr lang="cs-CZ" sz="2000" dirty="0"/>
              <a:t>Myslíme si, že cesta úprav požárních předpisů ve prospěch životního prostředí je správná a hlavně velmi potřebná. Naše návrhy plně respektují ochranu lidského zdraví, našich životů i našich majetků. Máme velký respekt k odpovědné a často nebezpečné práci hasičů a ostatních organizací státní správy a proto všechny kroky již dlouhodobě konzultujeme s předními odborníky na tuto problematiku v ČR. </a:t>
            </a:r>
          </a:p>
          <a:p>
            <a:pPr algn="just"/>
            <a:r>
              <a:rPr lang="cs-CZ" sz="2000" dirty="0"/>
              <a:t>Věříme, že jdeme správným směrem.</a:t>
            </a:r>
          </a:p>
          <a:p>
            <a:endParaRPr lang="cs-CZ" sz="500" dirty="0"/>
          </a:p>
          <a:p>
            <a:r>
              <a:rPr lang="cs-CZ" sz="2000" b="1" dirty="0"/>
              <a:t>Budeme rádi, když se na tuto cestu vydáte spolu s námi.</a:t>
            </a:r>
          </a:p>
        </p:txBody>
      </p:sp>
      <p:pic>
        <p:nvPicPr>
          <p:cNvPr id="6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42E5E807-606F-6AF7-F3D9-DD5360F34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4A2B20E5-A05C-0FFE-A476-701F6B3A661F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D326E4D0-2C2C-A473-9582-0BA7DE077C7A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2" name="Picture 30" descr="Červený kohout">
            <a:extLst>
              <a:ext uri="{FF2B5EF4-FFF2-40B4-BE49-F238E27FC236}">
                <a16:creationId xmlns:a16="http://schemas.microsoft.com/office/drawing/2014/main" xmlns="" id="{9FB9264B-BFB8-9175-0DDA-ED4FA748D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ovací čára 13">
            <a:extLst>
              <a:ext uri="{FF2B5EF4-FFF2-40B4-BE49-F238E27FC236}">
                <a16:creationId xmlns:a16="http://schemas.microsoft.com/office/drawing/2014/main" xmlns="" id="{6C1E0751-F0E8-7FF8-D83B-03238B21E386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24935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60000"/>
            <a:lumOff val="40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BFE6BAFC-B128-66FD-0B08-FD22AAA64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D453F4C3-1208-79C8-8619-78B8901FC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5F8B96EB-F571-B655-E77B-4CF6A9F97718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xmlns="" id="{397D2FFC-69D7-3461-832C-66335168233E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3" name="Picture 30" descr="Červený kohout">
            <a:extLst>
              <a:ext uri="{FF2B5EF4-FFF2-40B4-BE49-F238E27FC236}">
                <a16:creationId xmlns:a16="http://schemas.microsoft.com/office/drawing/2014/main" xmlns="" id="{5FE5E7FE-E977-3375-6C9E-41D2FA4FD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Přímá spojovací čára 13">
            <a:extLst>
              <a:ext uri="{FF2B5EF4-FFF2-40B4-BE49-F238E27FC236}">
                <a16:creationId xmlns:a16="http://schemas.microsoft.com/office/drawing/2014/main" xmlns="" id="{8C8A32EA-8666-FF5D-B6CE-B97695CC7E6E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DF30CB53-DFBA-BC56-28A4-14E6B47EB516}"/>
              </a:ext>
            </a:extLst>
          </p:cNvPr>
          <p:cNvSpPr txBox="1"/>
          <p:nvPr/>
        </p:nvSpPr>
        <p:spPr>
          <a:xfrm>
            <a:off x="357158" y="944115"/>
            <a:ext cx="842968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dirty="0"/>
              <a:t>DŘEVOSTAVBA</a:t>
            </a:r>
            <a:r>
              <a:rPr lang="cs-CZ" sz="2000" b="1" i="1" u="sng" dirty="0"/>
              <a:t> </a:t>
            </a:r>
          </a:p>
          <a:p>
            <a:r>
              <a:rPr lang="cs-CZ" sz="2000" dirty="0"/>
              <a:t>= STAVBA JEJÍŽ NOSNÁ KONSTRUKCE PŘENÁŠÍ ZATÍŽENÍ</a:t>
            </a:r>
          </a:p>
          <a:p>
            <a:r>
              <a:rPr lang="cs-CZ" sz="2000" dirty="0"/>
              <a:t> A JE V PŘEVÁŽNÉ MÍŘE TVOŘENA DŘEVEM </a:t>
            </a:r>
          </a:p>
          <a:p>
            <a:r>
              <a:rPr lang="cs-CZ" sz="2000" dirty="0"/>
              <a:t>A MATERIÁLY NA JEHO BÁZI</a:t>
            </a:r>
          </a:p>
          <a:p>
            <a:endParaRPr lang="cs-CZ" sz="1000" dirty="0"/>
          </a:p>
          <a:p>
            <a:endParaRPr lang="cs-CZ" sz="2000" dirty="0"/>
          </a:p>
          <a:p>
            <a:r>
              <a:rPr lang="cs-CZ" sz="2000" b="1" dirty="0"/>
              <a:t>MATERIÁLY:</a:t>
            </a:r>
          </a:p>
          <a:p>
            <a:r>
              <a:rPr lang="cs-CZ" sz="2000" dirty="0"/>
              <a:t>- KVH HRANOLY, LEPENÉ LAMELOVÉ DŘEVO, </a:t>
            </a:r>
            <a:r>
              <a:rPr lang="cs-CZ" sz="2000" b="1" dirty="0"/>
              <a:t>CLT PANELY</a:t>
            </a:r>
            <a:r>
              <a:rPr lang="cs-CZ" sz="2000" dirty="0"/>
              <a:t>, </a:t>
            </a:r>
            <a:r>
              <a:rPr lang="cs-CZ" sz="2000" b="1" dirty="0"/>
              <a:t>LVL PRVKY</a:t>
            </a:r>
          </a:p>
          <a:p>
            <a:r>
              <a:rPr lang="cs-CZ" sz="2000" dirty="0"/>
              <a:t>- JEHLIČNATÉ DŘEVINY: </a:t>
            </a:r>
            <a:r>
              <a:rPr lang="cs-CZ" sz="2000" b="1" dirty="0"/>
              <a:t>SMRK</a:t>
            </a:r>
            <a:r>
              <a:rPr lang="cs-CZ" sz="2000" dirty="0"/>
              <a:t> ZTEPILÝ, JEDLE, MODŘÍN, DOUGLASKA</a:t>
            </a:r>
          </a:p>
          <a:p>
            <a:r>
              <a:rPr lang="cs-CZ" sz="2000" dirty="0"/>
              <a:t>- LISTNATÉ DŘEVINY: BŘÍZA BĚLOKORÁ, TOPOL, JASAN</a:t>
            </a:r>
          </a:p>
          <a:p>
            <a:endParaRPr lang="cs-CZ" sz="1000" dirty="0"/>
          </a:p>
          <a:p>
            <a:endParaRPr lang="cs-CZ" sz="2200" dirty="0"/>
          </a:p>
          <a:p>
            <a:r>
              <a:rPr lang="cs-CZ" sz="2000" b="1" dirty="0"/>
              <a:t>SYSTÉMY:</a:t>
            </a:r>
          </a:p>
          <a:p>
            <a:r>
              <a:rPr lang="cs-CZ" sz="2000" dirty="0"/>
              <a:t>- </a:t>
            </a:r>
            <a:r>
              <a:rPr lang="cs-CZ" sz="2000" b="1" dirty="0"/>
              <a:t>SLOUPKOVÝ SYSTÉM </a:t>
            </a:r>
            <a:r>
              <a:rPr lang="cs-CZ" sz="2000" dirty="0"/>
              <a:t>– TWO BY FOUR</a:t>
            </a:r>
          </a:p>
          <a:p>
            <a:r>
              <a:rPr lang="cs-CZ" sz="2000" dirty="0"/>
              <a:t>- CLT SYSTÉM</a:t>
            </a:r>
          </a:p>
        </p:txBody>
      </p:sp>
      <p:pic>
        <p:nvPicPr>
          <p:cNvPr id="4" name="Picture 14" descr="CLT Czechia • CLT Czechia">
            <a:extLst>
              <a:ext uri="{FF2B5EF4-FFF2-40B4-BE49-F238E27FC236}">
                <a16:creationId xmlns:a16="http://schemas.microsoft.com/office/drawing/2014/main" xmlns="" id="{576C79B7-750D-44CC-5B21-6EA7D8A4D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4287" y="3502971"/>
            <a:ext cx="3039713" cy="253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D81CA96D-EDEB-C505-F02D-D1FCF7D5B0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23" t="3378" r="18154" b="4516"/>
          <a:stretch/>
        </p:blipFill>
        <p:spPr>
          <a:xfrm>
            <a:off x="6720320" y="851907"/>
            <a:ext cx="2088232" cy="2158560"/>
          </a:xfrm>
          <a:prstGeom prst="rect">
            <a:avLst/>
          </a:prstGeom>
          <a:effectLst>
            <a:outerShdw blurRad="304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7" name="Picture 4" descr="153,155 Wood Texture Fire Images, Stock Photos, 3D objects, &amp; Vectors |  Shutterstock">
            <a:extLst>
              <a:ext uri="{FF2B5EF4-FFF2-40B4-BE49-F238E27FC236}">
                <a16:creationId xmlns:a16="http://schemas.microsoft.com/office/drawing/2014/main" xmlns="" id="{39DBBA13-E0D4-33B8-2685-4A9E50A84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24" t="27929" b="9501"/>
          <a:stretch/>
        </p:blipFill>
        <p:spPr bwMode="auto">
          <a:xfrm>
            <a:off x="2915816" y="142770"/>
            <a:ext cx="2304256" cy="107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11343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31DF6B6D-71AD-9342-DDE2-1E2A272630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1"/>
          <a:stretch/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ovéPole 22"/>
          <p:cNvSpPr txBox="1"/>
          <p:nvPr/>
        </p:nvSpPr>
        <p:spPr>
          <a:xfrm>
            <a:off x="323528" y="1888363"/>
            <a:ext cx="842968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/>
              <a:t>DĚKUJI</a:t>
            </a:r>
            <a:r>
              <a:rPr lang="cs-CZ" sz="4000" b="1" dirty="0">
                <a:solidFill>
                  <a:srgbClr val="FF0000"/>
                </a:solidFill>
              </a:rPr>
              <a:t> </a:t>
            </a:r>
            <a:r>
              <a:rPr lang="cs-CZ" sz="4000" b="1" dirty="0"/>
              <a:t>ZA</a:t>
            </a:r>
            <a:r>
              <a:rPr lang="cs-CZ" sz="4000" b="1" dirty="0">
                <a:solidFill>
                  <a:srgbClr val="FF0000"/>
                </a:solidFill>
              </a:rPr>
              <a:t> </a:t>
            </a:r>
            <a:r>
              <a:rPr lang="cs-CZ" sz="4000" b="1" dirty="0"/>
              <a:t>POZORNOST</a:t>
            </a:r>
          </a:p>
          <a:p>
            <a:pPr algn="ctr"/>
            <a:endParaRPr lang="cs-CZ" sz="4400" b="1" dirty="0"/>
          </a:p>
          <a:p>
            <a:pPr algn="ctr"/>
            <a:r>
              <a:rPr lang="cs-CZ" sz="2800" dirty="0"/>
              <a:t>Ing. Robert </a:t>
            </a:r>
            <a:r>
              <a:rPr lang="cs-CZ" sz="2800" dirty="0" err="1"/>
              <a:t>Prix</a:t>
            </a:r>
            <a:r>
              <a:rPr lang="cs-CZ" sz="2800" dirty="0"/>
              <a:t> ǀ  </a:t>
            </a:r>
            <a:r>
              <a:rPr lang="cs-CZ" sz="2800" dirty="0" err="1"/>
              <a:t>ARCHaPLAN</a:t>
            </a:r>
            <a:r>
              <a:rPr lang="cs-CZ" sz="2800" dirty="0"/>
              <a:t> s.r.o.</a:t>
            </a:r>
          </a:p>
          <a:p>
            <a:pPr algn="ctr"/>
            <a:endParaRPr lang="cs-CZ" sz="4000" b="1" dirty="0"/>
          </a:p>
        </p:txBody>
      </p:sp>
      <p:pic>
        <p:nvPicPr>
          <p:cNvPr id="3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C7D0CDD5-ED7A-ED06-72D0-EC4A63CD7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67744" y="4345789"/>
            <a:ext cx="2448272" cy="625670"/>
          </a:xfrm>
          <a:prstGeom prst="rect">
            <a:avLst/>
          </a:prstGeom>
          <a:noFill/>
        </p:spPr>
      </p:pic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xmlns="" id="{BD5B533C-5876-34B6-7A1B-0F5F3543BD8A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FEA748C6-5479-6FA5-AF35-4DA009849905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1" name="Picture 30" descr="Červený kohout">
            <a:extLst>
              <a:ext uri="{FF2B5EF4-FFF2-40B4-BE49-F238E27FC236}">
                <a16:creationId xmlns:a16="http://schemas.microsoft.com/office/drawing/2014/main" xmlns="" id="{FBF4EEC0-369B-6BAE-E64F-E4CE934E2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7840" y="3900069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Přímá spojovací čára 13">
            <a:extLst>
              <a:ext uri="{FF2B5EF4-FFF2-40B4-BE49-F238E27FC236}">
                <a16:creationId xmlns:a16="http://schemas.microsoft.com/office/drawing/2014/main" xmlns="" id="{1176A3AD-0A71-91E3-6806-9CE1A8D25BFA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70813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FE8C0F95-EB51-5D60-6D79-11C203D2A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E9D84850-F136-9734-36C0-9C03E9588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CEA3A763-45B9-9911-7C0B-6A8AF0F3485B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xmlns="" id="{CC60BBEF-9047-C8F2-AF81-2C81B01B63AC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3" name="Picture 30" descr="Červený kohout">
            <a:extLst>
              <a:ext uri="{FF2B5EF4-FFF2-40B4-BE49-F238E27FC236}">
                <a16:creationId xmlns:a16="http://schemas.microsoft.com/office/drawing/2014/main" xmlns="" id="{9C25E3F5-2FE5-5FA6-8F42-F0F669CFA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ovací čára 13">
            <a:extLst>
              <a:ext uri="{FF2B5EF4-FFF2-40B4-BE49-F238E27FC236}">
                <a16:creationId xmlns:a16="http://schemas.microsoft.com/office/drawing/2014/main" xmlns="" id="{B1AE7807-46B4-7D09-F2B9-390435BCDBCC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xmlns="" id="{C67B65CF-B117-ECB5-B901-FBB14E23EC32}"/>
              </a:ext>
            </a:extLst>
          </p:cNvPr>
          <p:cNvSpPr txBox="1"/>
          <p:nvPr/>
        </p:nvSpPr>
        <p:spPr>
          <a:xfrm>
            <a:off x="528510" y="133491"/>
            <a:ext cx="82201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u="sng" dirty="0"/>
              <a:t>POSOUZENÍ POŽÁRNÍ BEZPEČNOSTI: </a:t>
            </a:r>
          </a:p>
          <a:p>
            <a:pPr algn="ctr"/>
            <a:r>
              <a:rPr lang="cs-CZ" sz="2000" dirty="0"/>
              <a:t>Řešení dřevostaveb dle ČSN 730802- čl. 5.3.1 a přílohy I. :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BCCF1182-4676-3AD2-98DA-EA3E554EA49A}"/>
              </a:ext>
            </a:extLst>
          </p:cNvPr>
          <p:cNvSpPr txBox="1"/>
          <p:nvPr/>
        </p:nvSpPr>
        <p:spPr>
          <a:xfrm>
            <a:off x="362188" y="1146883"/>
            <a:ext cx="84296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 </a:t>
            </a:r>
            <a:r>
              <a:rPr lang="cs-CZ" sz="2000" dirty="0"/>
              <a:t> Posouzení je řešeno pro konkrétní parametry požáru dle </a:t>
            </a:r>
            <a:r>
              <a:rPr lang="cs-CZ" sz="2000" dirty="0" err="1"/>
              <a:t>pož</a:t>
            </a:r>
            <a:r>
              <a:rPr lang="cs-CZ" sz="2000" dirty="0"/>
              <a:t>. scénářů </a:t>
            </a:r>
          </a:p>
          <a:p>
            <a:pPr marL="342900" indent="-342900">
              <a:buFontTx/>
              <a:buChar char="-"/>
            </a:pPr>
            <a:r>
              <a:rPr lang="cs-CZ" sz="2000" dirty="0"/>
              <a:t>Členění do požárních úseků, SPB a požadavky na konstrukce jsou řešeny </a:t>
            </a:r>
            <a:r>
              <a:rPr lang="cs-CZ" sz="2000" b="1" dirty="0"/>
              <a:t>výpočtem dle mezního požárního scénáře </a:t>
            </a:r>
            <a:r>
              <a:rPr lang="cs-CZ" sz="2000" dirty="0"/>
              <a:t>tak, aby byl zajištěny základní požadavky norem </a:t>
            </a:r>
            <a:r>
              <a:rPr lang="cs-CZ" sz="2000" dirty="0" err="1"/>
              <a:t>pož</a:t>
            </a:r>
            <a:r>
              <a:rPr lang="cs-CZ" sz="2000" dirty="0"/>
              <a:t>. bezpečnosti v rámci srovnávacího posouzení. Při výpočtu jsou zohledněny konkrétní rizika a stavy konstrukcí, vliv okrajových podmínek  (pohledové dřevo, odhořívání, doba úniku, požární zásah, rizika materiálů na bázi dřeva).</a:t>
            </a:r>
          </a:p>
          <a:p>
            <a:pPr marL="342900" indent="-342900">
              <a:buFontTx/>
              <a:buChar char="-"/>
            </a:pPr>
            <a:r>
              <a:rPr lang="cs-CZ" sz="2000" dirty="0"/>
              <a:t>Stanovení instalace </a:t>
            </a:r>
            <a:r>
              <a:rPr lang="cs-CZ" sz="2000" b="1" dirty="0"/>
              <a:t>odpovídající úrovně  požárně </a:t>
            </a:r>
            <a:r>
              <a:rPr lang="cs-CZ" sz="2000" b="1" dirty="0" err="1"/>
              <a:t>bezp</a:t>
            </a:r>
            <a:r>
              <a:rPr lang="cs-CZ" sz="2000" b="1" dirty="0"/>
              <a:t>. zařízení </a:t>
            </a:r>
            <a:r>
              <a:rPr lang="cs-CZ" sz="2000" dirty="0"/>
              <a:t>a jejich parametrů (zejména </a:t>
            </a:r>
            <a:r>
              <a:rPr lang="cs-CZ" sz="2000" dirty="0" err="1"/>
              <a:t>pož</a:t>
            </a:r>
            <a:r>
              <a:rPr lang="cs-CZ" sz="2000" dirty="0"/>
              <a:t>. </a:t>
            </a:r>
            <a:r>
              <a:rPr lang="cs-CZ" sz="2000" dirty="0" err="1"/>
              <a:t>bezp</a:t>
            </a:r>
            <a:r>
              <a:rPr lang="cs-CZ" sz="2000" dirty="0"/>
              <a:t>. zařízení vč.  vyhrazených PBZ) </a:t>
            </a:r>
          </a:p>
          <a:p>
            <a:pPr marL="342900" indent="-342900">
              <a:buFontTx/>
              <a:buChar char="-"/>
            </a:pPr>
            <a:r>
              <a:rPr lang="cs-CZ" sz="2000" dirty="0"/>
              <a:t>Doplnění bezpečnostních prvků vybavení stavby, které mají vliv na životnost a funkčnost budovy a podporují bezpečnost </a:t>
            </a:r>
          </a:p>
          <a:p>
            <a:pPr marL="342900" indent="-342900">
              <a:buFontTx/>
              <a:buChar char="-"/>
            </a:pPr>
            <a:r>
              <a:rPr lang="cs-CZ" sz="2000" dirty="0"/>
              <a:t>Návrhem  stavby </a:t>
            </a:r>
            <a:r>
              <a:rPr lang="cs-CZ" sz="2000" b="1" dirty="0"/>
              <a:t>podle </a:t>
            </a:r>
            <a:r>
              <a:rPr lang="cs-CZ" sz="2000" b="1" dirty="0" err="1"/>
              <a:t>inž</a:t>
            </a:r>
            <a:r>
              <a:rPr lang="cs-CZ" sz="2000" b="1" dirty="0"/>
              <a:t>. přístupu </a:t>
            </a:r>
            <a:r>
              <a:rPr lang="cs-CZ" sz="2000" dirty="0"/>
              <a:t>nesmí dojít ke snížení bezpečnosti stavby z hlediska požární odolnosti, evakuace osob , zásahu </a:t>
            </a:r>
            <a:r>
              <a:rPr lang="cs-CZ" sz="2000" dirty="0" err="1"/>
              <a:t>pož</a:t>
            </a:r>
            <a:r>
              <a:rPr lang="cs-CZ" sz="2000" dirty="0"/>
              <a:t>. jednotek a všech obecně technických požadavků na výstavbu dle stavebního zákona. 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998811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FE8C0F95-EB51-5D60-6D79-11C203D2A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E9D84850-F136-9734-36C0-9C03E9588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CEA3A763-45B9-9911-7C0B-6A8AF0F3485B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xmlns="" id="{CC60BBEF-9047-C8F2-AF81-2C81B01B63AC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3" name="Picture 30" descr="Červený kohout">
            <a:extLst>
              <a:ext uri="{FF2B5EF4-FFF2-40B4-BE49-F238E27FC236}">
                <a16:creationId xmlns:a16="http://schemas.microsoft.com/office/drawing/2014/main" xmlns="" id="{9C25E3F5-2FE5-5FA6-8F42-F0F669CFA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ovací čára 13">
            <a:extLst>
              <a:ext uri="{FF2B5EF4-FFF2-40B4-BE49-F238E27FC236}">
                <a16:creationId xmlns:a16="http://schemas.microsoft.com/office/drawing/2014/main" xmlns="" id="{B1AE7807-46B4-7D09-F2B9-390435BCDBCC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xmlns="" id="{C67B65CF-B117-ECB5-B901-FBB14E23EC32}"/>
              </a:ext>
            </a:extLst>
          </p:cNvPr>
          <p:cNvSpPr txBox="1"/>
          <p:nvPr/>
        </p:nvSpPr>
        <p:spPr>
          <a:xfrm>
            <a:off x="461943" y="204220"/>
            <a:ext cx="82201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u="sng" dirty="0"/>
              <a:t>POSOUZENÍ POŽÁRNÍ BEZPEČNOSTI: </a:t>
            </a:r>
          </a:p>
          <a:p>
            <a:pPr algn="ctr"/>
            <a:r>
              <a:rPr lang="cs-CZ" sz="2000" dirty="0"/>
              <a:t>Řešení dřevostaveb dle ČSN 730802  příloha I. :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BCCF1182-4676-3AD2-98DA-EA3E554EA49A}"/>
              </a:ext>
            </a:extLst>
          </p:cNvPr>
          <p:cNvSpPr txBox="1"/>
          <p:nvPr/>
        </p:nvSpPr>
        <p:spPr>
          <a:xfrm>
            <a:off x="252372" y="981531"/>
            <a:ext cx="8429684" cy="941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Řešení dřevostaveb dle ČSN 730802- čl. 5.3.1 a přílohy I. :</a:t>
            </a:r>
          </a:p>
          <a:p>
            <a:r>
              <a:rPr lang="cs-CZ" sz="2000" dirty="0"/>
              <a:t>Dřevostavby nejsou vysoce rizikové, ale postupujeme takto dle př. I: </a:t>
            </a:r>
          </a:p>
          <a:p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I.1.1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Návrh postupu vychází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zi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podrobném hodnocení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technických podmínek požární ochrany v souladu s 5.1.3 (požárním inženýrství) je souborem zásad, které si kladou za cil posoudit možný průběh požáru a jeho působení na stavební objekt včetně jeho uživatelů.</a:t>
            </a:r>
          </a:p>
          <a:p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I.1.2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Metody tohoto postupu zahrnují následující kroky: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 kvalitativní analýzu;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 kvantitativní analýzu;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 posouzení výsledků analýzy podle kritérií bezpečnosti;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Dle čl. I.2.3 je zvolena 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porovnávací metoda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 normovými postupy (smíšené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kce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izolační kritéria…)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Aplikace čl. I.5- identifikace a započtení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pož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nebezpečí, rizik: </a:t>
            </a:r>
          </a:p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Stanovení možných požárních scénářů ve statice a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pož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bezpečnosti.</a:t>
            </a:r>
          </a:p>
          <a:p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Průběh návrhového požáru je řešen dle parametru přívodu vzduchu a následným přesným stanovením požadavků na konstrukce.</a:t>
            </a:r>
          </a:p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Dle návrhového požáru je stanoven rozsah vybavení objektu – kvantitativní analýza. 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sz="2000" dirty="0"/>
              <a:t>  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1107870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C0329D15-4CB9-5BDF-F219-E03FC0BB5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0C80AB85-A88D-A83D-1521-3C7058AF9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3CB4287A-2C0D-057C-3569-A2EFA77DF30C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xmlns="" id="{2070107B-4B1C-A225-21E3-7C31B74EEE39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3" name="Picture 30" descr="Červený kohout">
            <a:extLst>
              <a:ext uri="{FF2B5EF4-FFF2-40B4-BE49-F238E27FC236}">
                <a16:creationId xmlns:a16="http://schemas.microsoft.com/office/drawing/2014/main" xmlns="" id="{B7278E79-C747-F4B9-DED0-FE7583229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Přímá spojovací čára 13">
            <a:extLst>
              <a:ext uri="{FF2B5EF4-FFF2-40B4-BE49-F238E27FC236}">
                <a16:creationId xmlns:a16="http://schemas.microsoft.com/office/drawing/2014/main" xmlns="" id="{168DD5D0-C97B-6C52-F364-B2EB0BAAA155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xmlns="" id="{09E5D4F7-70CF-D183-BB75-0D35252FBCC0}"/>
              </a:ext>
            </a:extLst>
          </p:cNvPr>
          <p:cNvSpPr txBox="1"/>
          <p:nvPr/>
        </p:nvSpPr>
        <p:spPr>
          <a:xfrm>
            <a:off x="461943" y="242069"/>
            <a:ext cx="8220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u="sng" dirty="0"/>
              <a:t>POSOUZENÍ POŽÁRNÍ BEZPEČNOSTI: </a:t>
            </a:r>
          </a:p>
          <a:p>
            <a:pPr algn="ctr"/>
            <a:r>
              <a:rPr lang="cs-CZ" sz="3000" dirty="0"/>
              <a:t>využití kodexu požární bezpečnosti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202301" y="1499799"/>
            <a:ext cx="8793888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900" dirty="0"/>
              <a:t>Pro rozšíření možnosti použití dřevostaveb v oblasti rezidenční výstavby s podlažností až do 6. případně 7.NP (h do 22,5m)navrhujeme </a:t>
            </a:r>
            <a:r>
              <a:rPr lang="cs-CZ" sz="1900" b="1" dirty="0"/>
              <a:t>použití stávající metodiky</a:t>
            </a:r>
            <a:r>
              <a:rPr lang="cs-CZ" sz="1900" dirty="0"/>
              <a:t> posuzování, použité ve </a:t>
            </a:r>
            <a:r>
              <a:rPr lang="cs-CZ" sz="1900" b="1" dirty="0"/>
              <a:t>smíšených konstrukcích</a:t>
            </a:r>
            <a:r>
              <a:rPr lang="cs-CZ" sz="1900" dirty="0"/>
              <a:t> s rozšířením použití i na svislé nosné a požárně dělící konstrukce. Toto umožní využít většinu normových postupů a pro zajištění bezpečnosti zajistit </a:t>
            </a:r>
            <a:r>
              <a:rPr lang="cs-CZ" sz="1900" b="1" dirty="0"/>
              <a:t>srovnání </a:t>
            </a:r>
            <a:r>
              <a:rPr lang="cs-CZ" sz="1900" dirty="0"/>
              <a:t>s již existující metodikou průkazu požární bezpečnosti.</a:t>
            </a:r>
          </a:p>
          <a:p>
            <a:pPr algn="just"/>
            <a:r>
              <a:rPr lang="cs-CZ" sz="1900" dirty="0"/>
              <a:t>Pro dřevostavby je možné vytvoření </a:t>
            </a:r>
            <a:r>
              <a:rPr lang="cs-CZ" sz="1900" b="1" dirty="0"/>
              <a:t>kategorie konstrukcí s hořlavými svislými či vodorovnými konstrukcemi</a:t>
            </a:r>
            <a:r>
              <a:rPr lang="cs-CZ" sz="1900" dirty="0"/>
              <a:t>  v rámci smíšených či hořlavých konstrukcí (či využití konstrukcí druhu DP2, zapouzdření typu K</a:t>
            </a:r>
            <a:r>
              <a:rPr lang="cs-CZ" sz="1900" baseline="-25000" dirty="0"/>
              <a:t>2</a:t>
            </a:r>
            <a:r>
              <a:rPr lang="cs-CZ" sz="1900" dirty="0"/>
              <a:t>60 ). Toto umožňuje zatřídění konstrukcí dle platné TAB. 8 ČSN 73 0802 a následné stanovení podmínek pro tuto skupinu staveb a požadavky na úpravu kodexu požárních norem včetně možnosti vybavení požárně bezpečnostními zařízeními pouze pro dřevostavby. </a:t>
            </a:r>
          </a:p>
          <a:p>
            <a:pPr algn="just"/>
            <a:r>
              <a:rPr lang="cs-CZ" sz="1900" dirty="0"/>
              <a:t>Vzhledem k </a:t>
            </a:r>
            <a:r>
              <a:rPr lang="cs-CZ" sz="1900" b="1" dirty="0"/>
              <a:t>specifickým vlastnostem</a:t>
            </a:r>
            <a:r>
              <a:rPr lang="cs-CZ" sz="1900" dirty="0"/>
              <a:t> dřevěných konstrukcí je pro zajištění bezpečnosti nutné </a:t>
            </a:r>
            <a:r>
              <a:rPr lang="cs-CZ" sz="1900" b="1" dirty="0"/>
              <a:t>řešit detailní požadavky na dodatečnou ochranu těchto konstrukcí</a:t>
            </a:r>
            <a:r>
              <a:rPr lang="cs-CZ" sz="1900" dirty="0"/>
              <a:t>, řešení detailů a konstrukčních principů, zavedených již v okolních zemích vč. certifikovaných řešení (viz např. DATAHOLZ.de).</a:t>
            </a:r>
          </a:p>
        </p:txBody>
      </p:sp>
    </p:spTree>
    <p:extLst>
      <p:ext uri="{BB962C8B-B14F-4D97-AF65-F5344CB8AC3E}">
        <p14:creationId xmlns:p14="http://schemas.microsoft.com/office/powerpoint/2010/main" xmlns="" val="1204996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C028CFD0-F807-B02B-6E2A-4A4A32E60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8119BA34-B809-4168-30F7-0E01C47505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" t="1396" r="-1" b="1392"/>
          <a:stretch/>
        </p:blipFill>
        <p:spPr>
          <a:xfrm>
            <a:off x="0" y="330942"/>
            <a:ext cx="9144000" cy="5511974"/>
          </a:xfrm>
          <a:prstGeom prst="rect">
            <a:avLst/>
          </a:prstGeom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9F357937-169E-407D-D0F8-F3D45C084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2BBF86AA-2A36-59AB-7367-53AF105159ED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xmlns="" id="{0DD9C5C4-F7F5-12DE-F7DD-8B4D6188805D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2" name="Picture 30" descr="Červený kohout">
            <a:extLst>
              <a:ext uri="{FF2B5EF4-FFF2-40B4-BE49-F238E27FC236}">
                <a16:creationId xmlns:a16="http://schemas.microsoft.com/office/drawing/2014/main" xmlns="" id="{B468646B-4718-1C75-2116-57E8A0234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ovací čára 13">
            <a:extLst>
              <a:ext uri="{FF2B5EF4-FFF2-40B4-BE49-F238E27FC236}">
                <a16:creationId xmlns:a16="http://schemas.microsoft.com/office/drawing/2014/main" xmlns="" id="{0183BDFF-4F0A-DC63-90F8-8CCB5F1173E4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251520" y="330942"/>
            <a:ext cx="47586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u="sng" dirty="0"/>
              <a:t>Posouzení PBS:</a:t>
            </a:r>
          </a:p>
          <a:p>
            <a:r>
              <a:rPr lang="cs-CZ" sz="3000" dirty="0"/>
              <a:t>využití kodexu </a:t>
            </a:r>
          </a:p>
          <a:p>
            <a:r>
              <a:rPr lang="cs-CZ" sz="3000" dirty="0"/>
              <a:t>požární </a:t>
            </a:r>
          </a:p>
          <a:p>
            <a:r>
              <a:rPr lang="cs-CZ" sz="3000" dirty="0"/>
              <a:t>bezpečnosti</a:t>
            </a:r>
          </a:p>
        </p:txBody>
      </p:sp>
    </p:spTree>
    <p:extLst>
      <p:ext uri="{BB962C8B-B14F-4D97-AF65-F5344CB8AC3E}">
        <p14:creationId xmlns:p14="http://schemas.microsoft.com/office/powerpoint/2010/main" xmlns="" val="1204996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ock fotografie Světlé Přírodní Dřevěné Pozadí – stáhnout obrázek nyní -  Dřevo, Pozadí, Stůl - Nábytek - iStock">
            <a:extLst>
              <a:ext uri="{FF2B5EF4-FFF2-40B4-BE49-F238E27FC236}">
                <a16:creationId xmlns:a16="http://schemas.microsoft.com/office/drawing/2014/main" xmlns="" id="{FE8C0F95-EB51-5D60-6D79-11C203D2A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317" b="2474"/>
          <a:stretch/>
        </p:blipFill>
        <p:spPr bwMode="auto">
          <a:xfrm flipV="1">
            <a:off x="712" y="1"/>
            <a:ext cx="9143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archaplan.cz/img/banner/logo/archaplan03.png">
            <a:extLst>
              <a:ext uri="{FF2B5EF4-FFF2-40B4-BE49-F238E27FC236}">
                <a16:creationId xmlns:a16="http://schemas.microsoft.com/office/drawing/2014/main" xmlns="" id="{E9D84850-F136-9734-36C0-9C03E9588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59832" y="6098839"/>
            <a:ext cx="2448272" cy="625670"/>
          </a:xfrm>
          <a:prstGeom prst="rect">
            <a:avLst/>
          </a:prstGeom>
          <a:noFill/>
        </p:spPr>
      </p:pic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CEA3A763-45B9-9911-7C0B-6A8AF0F3485B}"/>
              </a:ext>
            </a:extLst>
          </p:cNvPr>
          <p:cNvSpPr txBox="1">
            <a:spLocks/>
          </p:cNvSpPr>
          <p:nvPr/>
        </p:nvSpPr>
        <p:spPr>
          <a:xfrm>
            <a:off x="323528" y="5904741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cs-CZ" sz="1500" dirty="0">
              <a:solidFill>
                <a:schemeClr val="tx1"/>
              </a:solidFill>
            </a:endParaRP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Ing. Robert Prix ǀ  </a:t>
            </a:r>
            <a:r>
              <a:rPr lang="cs-CZ" sz="1500" dirty="0" err="1">
                <a:solidFill>
                  <a:schemeClr val="tx1"/>
                </a:solidFill>
              </a:rPr>
              <a:t>ARCHaPLAN</a:t>
            </a:r>
            <a:r>
              <a:rPr lang="cs-CZ" sz="1500" dirty="0">
                <a:solidFill>
                  <a:schemeClr val="tx1"/>
                </a:solidFill>
              </a:rPr>
              <a:t> s.r.o.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+420 608 963 728 </a:t>
            </a:r>
          </a:p>
        </p:txBody>
      </p:sp>
      <p:sp>
        <p:nvSpPr>
          <p:cNvPr id="12" name="Zástupný symbol pro číslo snímku 5">
            <a:extLst>
              <a:ext uri="{FF2B5EF4-FFF2-40B4-BE49-F238E27FC236}">
                <a16:creationId xmlns:a16="http://schemas.microsoft.com/office/drawing/2014/main" xmlns="" id="{CC60BBEF-9047-C8F2-AF81-2C81B01B63AC}"/>
              </a:ext>
            </a:extLst>
          </p:cNvPr>
          <p:cNvSpPr txBox="1">
            <a:spLocks/>
          </p:cNvSpPr>
          <p:nvPr/>
        </p:nvSpPr>
        <p:spPr>
          <a:xfrm>
            <a:off x="6516216" y="6021288"/>
            <a:ext cx="3462160" cy="5016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>
                <a:solidFill>
                  <a:schemeClr val="tx1"/>
                </a:solidFill>
              </a:rPr>
              <a:t>robert.prix@archaplan.cz</a:t>
            </a:r>
          </a:p>
          <a:p>
            <a:pPr algn="l"/>
            <a:r>
              <a:rPr lang="cs-CZ" sz="1500" dirty="0">
                <a:solidFill>
                  <a:schemeClr val="tx1"/>
                </a:solidFill>
              </a:rPr>
              <a:t>www.archaplan.cz</a:t>
            </a:r>
          </a:p>
        </p:txBody>
      </p:sp>
      <p:pic>
        <p:nvPicPr>
          <p:cNvPr id="13" name="Picture 30" descr="Červený kohout">
            <a:extLst>
              <a:ext uri="{FF2B5EF4-FFF2-40B4-BE49-F238E27FC236}">
                <a16:creationId xmlns:a16="http://schemas.microsoft.com/office/drawing/2014/main" xmlns="" id="{9C25E3F5-2FE5-5FA6-8F42-F0F669CFA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8409" y="6014226"/>
            <a:ext cx="794897" cy="79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Přímá spojovací čára 13">
            <a:extLst>
              <a:ext uri="{FF2B5EF4-FFF2-40B4-BE49-F238E27FC236}">
                <a16:creationId xmlns:a16="http://schemas.microsoft.com/office/drawing/2014/main" xmlns="" id="{B1AE7807-46B4-7D09-F2B9-390435BCDBCC}"/>
              </a:ext>
            </a:extLst>
          </p:cNvPr>
          <p:cNvCxnSpPr>
            <a:cxnSpLocks/>
          </p:cNvCxnSpPr>
          <p:nvPr/>
        </p:nvCxnSpPr>
        <p:spPr>
          <a:xfrm flipV="1">
            <a:off x="196596" y="5904741"/>
            <a:ext cx="8750808" cy="9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xmlns="" id="{C67B65CF-B117-ECB5-B901-FBB14E23EC32}"/>
              </a:ext>
            </a:extLst>
          </p:cNvPr>
          <p:cNvSpPr txBox="1"/>
          <p:nvPr/>
        </p:nvSpPr>
        <p:spPr>
          <a:xfrm>
            <a:off x="461943" y="204220"/>
            <a:ext cx="8220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u="sng" dirty="0"/>
              <a:t>POSOUZENÍ POŽÁRNÍ BEZPEČNOSTI: </a:t>
            </a:r>
          </a:p>
          <a:p>
            <a:pPr algn="ctr"/>
            <a:r>
              <a:rPr lang="cs-CZ" sz="3000" dirty="0"/>
              <a:t>využití kodexu požární bezpečnosti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1648C420-6625-975F-DBF0-098E7B4C1C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355" b="49943"/>
          <a:stretch>
            <a:fillRect/>
          </a:stretch>
        </p:blipFill>
        <p:spPr>
          <a:xfrm>
            <a:off x="683568" y="1268760"/>
            <a:ext cx="7978434" cy="448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49963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15253</TotalTime>
  <Words>1513</Words>
  <Application>Microsoft Office PowerPoint</Application>
  <PresentationFormat>Předvádění na obrazovce (4:3)</PresentationFormat>
  <Paragraphs>385</Paragraphs>
  <Slides>40</Slides>
  <Notes>40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1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Problematika požární bezpečnosti dřevostaveb</dc:title>
  <dc:creator>zamorska</dc:creator>
  <cp:lastModifiedBy>archaplan</cp:lastModifiedBy>
  <cp:revision>212</cp:revision>
  <dcterms:created xsi:type="dcterms:W3CDTF">2019-09-17T10:51:50Z</dcterms:created>
  <dcterms:modified xsi:type="dcterms:W3CDTF">2024-04-09T06:49:14Z</dcterms:modified>
</cp:coreProperties>
</file>